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3.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4.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6.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823" r:id="rId6"/>
    <p:sldMasterId id="2147484842" r:id="rId7"/>
    <p:sldMasterId id="2147484859" r:id="rId8"/>
    <p:sldMasterId id="2147484878" r:id="rId9"/>
    <p:sldMasterId id="2147484899" r:id="rId10"/>
    <p:sldMasterId id="2147484911" r:id="rId11"/>
    <p:sldMasterId id="2147484938" r:id="rId12"/>
    <p:sldMasterId id="2147484969" r:id="rId13"/>
    <p:sldMasterId id="2147485019" r:id="rId14"/>
    <p:sldMasterId id="2147485048" r:id="rId15"/>
    <p:sldMasterId id="2147485074" r:id="rId16"/>
    <p:sldMasterId id="2147485112" r:id="rId17"/>
    <p:sldMasterId id="2147485162" r:id="rId18"/>
    <p:sldMasterId id="2147485194" r:id="rId19"/>
    <p:sldMasterId id="2147485241" r:id="rId20"/>
  </p:sldMasterIdLst>
  <p:notesMasterIdLst>
    <p:notesMasterId r:id="rId46"/>
  </p:notesMasterIdLst>
  <p:handoutMasterIdLst>
    <p:handoutMasterId r:id="rId47"/>
  </p:handoutMasterIdLst>
  <p:sldIdLst>
    <p:sldId id="1619" r:id="rId21"/>
    <p:sldId id="1651" r:id="rId22"/>
    <p:sldId id="256" r:id="rId23"/>
    <p:sldId id="1644" r:id="rId24"/>
    <p:sldId id="1645" r:id="rId25"/>
    <p:sldId id="1648" r:id="rId26"/>
    <p:sldId id="1649" r:id="rId27"/>
    <p:sldId id="1620" r:id="rId28"/>
    <p:sldId id="1621" r:id="rId29"/>
    <p:sldId id="1650" r:id="rId30"/>
    <p:sldId id="1492" r:id="rId31"/>
    <p:sldId id="1498" r:id="rId32"/>
    <p:sldId id="1622" r:id="rId33"/>
    <p:sldId id="1625" r:id="rId34"/>
    <p:sldId id="1605" r:id="rId35"/>
    <p:sldId id="1435" r:id="rId36"/>
    <p:sldId id="1630" r:id="rId37"/>
    <p:sldId id="1631" r:id="rId38"/>
    <p:sldId id="1632" r:id="rId39"/>
    <p:sldId id="1593" r:id="rId40"/>
    <p:sldId id="1551" r:id="rId41"/>
    <p:sldId id="1552" r:id="rId42"/>
    <p:sldId id="1594" r:id="rId43"/>
    <p:sldId id="1559" r:id="rId44"/>
    <p:sldId id="1643" r:id="rId45"/>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403" autoAdjust="0"/>
    <p:restoredTop sz="88378" autoAdjust="0"/>
  </p:normalViewPr>
  <p:slideViewPr>
    <p:cSldViewPr snapToGrid="0">
      <p:cViewPr varScale="1">
        <p:scale>
          <a:sx n="116" d="100"/>
          <a:sy n="116" d="100"/>
        </p:scale>
        <p:origin x="216" y="640"/>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Mistry" userId="d39a117726d3f0e1" providerId="LiveId" clId="{2EA1E5AB-7FBF-7144-8B8D-806FA73A4F1E}"/>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9/27/18 11:29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9/27/18 11:29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a:t>Speaking</a:t>
            </a:r>
            <a:r>
              <a:rPr lang="en-US" b="1" baseline="0" dirty="0"/>
              <a:t> Points:</a:t>
            </a:r>
            <a:endParaRPr lang="en-US" dirty="0"/>
          </a:p>
          <a:p>
            <a:pPr marL="171450" indent="-171450">
              <a:buFont typeface="Arial" pitchFamily="34" charset="0"/>
              <a:buChar char="•"/>
            </a:pPr>
            <a:r>
              <a:rPr lang="en-US" dirty="0"/>
              <a:t>There</a:t>
            </a:r>
            <a:r>
              <a:rPr lang="en-US" baseline="0" dirty="0"/>
              <a:t> are numerous terms and definitions floating around in the industry for “the cloud”, “cloud computing”, “cloud services”, etc.</a:t>
            </a:r>
          </a:p>
          <a:p>
            <a:pPr marL="171450" indent="-171450">
              <a:buFont typeface="Arial" pitchFamily="34" charset="0"/>
              <a:buChar char="•"/>
            </a:pPr>
            <a:r>
              <a:rPr lang="en-US" baseline="0" dirty="0"/>
              <a:t>Microsoft thinks of the cloud as simply an approach to computing that enables applications to be delivered at scale for a variety of workloads and client devices.</a:t>
            </a:r>
            <a:endParaRPr lang="en-US" dirty="0"/>
          </a:p>
          <a:p>
            <a:pPr marL="171450" indent="-171450">
              <a:buFont typeface="Arial" pitchFamily="34" charset="0"/>
              <a:buChar char="•"/>
            </a:pPr>
            <a:r>
              <a:rPr lang="en-US" dirty="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14</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16</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9/27/18 11:29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24</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9/27/18 11:29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a:t>Slide Objectives:</a:t>
            </a:r>
          </a:p>
          <a:p>
            <a:pPr marL="171450" indent="-171450">
              <a:buFont typeface="Arial" pitchFamily="34" charset="0"/>
              <a:buChar char="•"/>
            </a:pPr>
            <a:r>
              <a:rPr lang="en-US" dirty="0"/>
              <a:t>Explain the three established industry</a:t>
            </a:r>
            <a:r>
              <a:rPr lang="en-US" baseline="0" dirty="0"/>
              <a:t> </a:t>
            </a:r>
            <a:r>
              <a:rPr lang="en-US" dirty="0"/>
              <a:t>terms </a:t>
            </a:r>
            <a:r>
              <a:rPr lang="en-US" baseline="0" dirty="0"/>
              <a:t>for cloud services</a:t>
            </a:r>
            <a:endParaRPr lang="en-US" dirty="0"/>
          </a:p>
          <a:p>
            <a:pPr marL="0" indent="0">
              <a:buFont typeface="Arial" pitchFamily="34" charset="0"/>
              <a:buNone/>
            </a:pPr>
            <a:endParaRPr lang="en-US" b="1" dirty="0"/>
          </a:p>
          <a:p>
            <a:r>
              <a:rPr lang="en-US" b="1" dirty="0"/>
              <a:t>Speaker</a:t>
            </a:r>
            <a:r>
              <a:rPr lang="en-US" b="1" baseline="0" dirty="0"/>
              <a:t> Notes:</a:t>
            </a:r>
            <a:endParaRPr lang="en-US" dirty="0"/>
          </a:p>
          <a:p>
            <a:pPr marL="171450" indent="-171450">
              <a:buFont typeface="Arial" pitchFamily="34" charset="0"/>
              <a:buChar char="•"/>
            </a:pPr>
            <a:r>
              <a:rPr lang="en-US" b="0" dirty="0"/>
              <a:t>There is a lot of talk in the industry about different</a:t>
            </a:r>
            <a:r>
              <a:rPr lang="en-US" b="0" baseline="0" dirty="0"/>
              <a:t> terms like Platform as a Service, Infrastructure as a Service, and Software as a Service.</a:t>
            </a:r>
          </a:p>
          <a:p>
            <a:pPr marL="171450" indent="-171450">
              <a:buFont typeface="Arial" pitchFamily="34" charset="0"/>
              <a:buChar char="•"/>
            </a:pPr>
            <a:r>
              <a:rPr lang="en-US" b="0" baseline="0" dirty="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a:p>
          <a:p>
            <a:pPr marL="0" indent="0">
              <a:buFont typeface="Arial" pitchFamily="34" charset="0"/>
              <a:buNone/>
            </a:pPr>
            <a:r>
              <a:rPr lang="en-US" b="1" dirty="0"/>
              <a:t>Notes:</a:t>
            </a:r>
          </a:p>
          <a:p>
            <a:pPr marL="171450" indent="-171450">
              <a:buFont typeface="Arial" pitchFamily="34" charset="0"/>
              <a:buChar char="•"/>
            </a:pPr>
            <a:r>
              <a:rPr lang="en-US" dirty="0"/>
              <a:t>There is a lot of confusion in the industry when it comes to the</a:t>
            </a:r>
            <a:r>
              <a:rPr lang="en-US" baseline="0" dirty="0"/>
              <a:t> cloud.   </a:t>
            </a:r>
          </a:p>
          <a:p>
            <a:pPr marL="171450" indent="-171450">
              <a:buFont typeface="Arial" pitchFamily="34" charset="0"/>
              <a:buChar char="•"/>
            </a:pPr>
            <a:r>
              <a:rPr lang="en-US" baseline="0" dirty="0"/>
              <a:t>It’s important that you understand both what is happening in the industry and how we think about the cloud.  </a:t>
            </a:r>
            <a:endParaRPr lang="en-US" dirty="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PaaS – higher level sets of functionality</a:t>
            </a:r>
            <a:r>
              <a:rPr lang="en-US" b="0" baseline="0" dirty="0"/>
              <a:t> that are delivered as consumable services for developers who are building applications.  PaaS is about abstracting developers from the underlying infrastructure to enable applications to quickly be composed. </a:t>
            </a:r>
            <a:endParaRPr lang="en-US" b="0"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9</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975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9/27/18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0.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4.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372869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65214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8141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4467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5830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00657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image" Target="../media/image17.png"/><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1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2" Type="http://schemas.openxmlformats.org/officeDocument/2006/relationships/slideLayout" Target="../slideLayouts/slideLayout222.xml"/><Relationship Id="rId16" Type="http://schemas.openxmlformats.org/officeDocument/2006/relationships/theme" Target="../theme/theme11.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9" Type="http://schemas.openxmlformats.org/officeDocument/2006/relationships/image" Target="../media/image17.png"/><Relationship Id="rId21" Type="http://schemas.openxmlformats.org/officeDocument/2006/relationships/slideLayout" Target="../slideLayouts/slideLayout256.xml"/><Relationship Id="rId34" Type="http://schemas.openxmlformats.org/officeDocument/2006/relationships/slideLayout" Target="../slideLayouts/slideLayout269.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33" Type="http://schemas.openxmlformats.org/officeDocument/2006/relationships/slideLayout" Target="../slideLayouts/slideLayout268.xml"/><Relationship Id="rId38" Type="http://schemas.openxmlformats.org/officeDocument/2006/relationships/theme" Target="../theme/theme13.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32" Type="http://schemas.openxmlformats.org/officeDocument/2006/relationships/slideLayout" Target="../slideLayouts/slideLayout267.xml"/><Relationship Id="rId37" Type="http://schemas.openxmlformats.org/officeDocument/2006/relationships/slideLayout" Target="../slideLayouts/slideLayout272.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36" Type="http://schemas.openxmlformats.org/officeDocument/2006/relationships/slideLayout" Target="../slideLayouts/slideLayout271.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31" Type="http://schemas.openxmlformats.org/officeDocument/2006/relationships/slideLayout" Target="../slideLayouts/slideLayout266.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30" Type="http://schemas.openxmlformats.org/officeDocument/2006/relationships/slideLayout" Target="../slideLayouts/slideLayout265.xml"/><Relationship Id="rId35" Type="http://schemas.openxmlformats.org/officeDocument/2006/relationships/slideLayout" Target="../slideLayouts/slideLayout270.xml"/><Relationship Id="rId8" Type="http://schemas.openxmlformats.org/officeDocument/2006/relationships/slideLayout" Target="../slideLayouts/slideLayout243.xml"/><Relationship Id="rId3"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37" Type="http://schemas.openxmlformats.org/officeDocument/2006/relationships/image" Target="../media/image17.png"/><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theme" Target="../theme/theme14.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slideLayout" Target="../slideLayouts/slideLayout307.xml"/><Relationship Id="rId8" Type="http://schemas.openxmlformats.org/officeDocument/2006/relationships/slideLayout" Target="../slideLayouts/slideLayout280.xml"/><Relationship Id="rId3" Type="http://schemas.openxmlformats.org/officeDocument/2006/relationships/slideLayout" Target="../slideLayouts/slideLayout27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image" Target="../media/image17.png"/><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10" Type="http://schemas.openxmlformats.org/officeDocument/2006/relationships/slideLayout" Target="../slideLayouts/slideLayout317.xml"/><Relationship Id="rId19" Type="http://schemas.openxmlformats.org/officeDocument/2006/relationships/theme" Target="../theme/theme15.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image" Target="../media/image44.png"/><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image" Target="../media/image114.png"/><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theme" Target="../theme/theme16.xml"/><Relationship Id="rId8" Type="http://schemas.openxmlformats.org/officeDocument/2006/relationships/slideLayout" Target="../slideLayouts/slideLayout333.xml"/><Relationship Id="rId3" Type="http://schemas.openxmlformats.org/officeDocument/2006/relationships/slideLayout" Target="../slideLayouts/slideLayout32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3" Type="http://schemas.openxmlformats.org/officeDocument/2006/relationships/slideLayout" Target="../slideLayouts/slideLayout362.xml"/><Relationship Id="rId21" Type="http://schemas.openxmlformats.org/officeDocument/2006/relationships/slideLayout" Target="../slideLayouts/slideLayout380.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image" Target="../media/image17.png"/><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17.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5.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7.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30.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image" Target="../media/image30.png"/><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5265"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359.xml"/></Relationships>
</file>

<file path=ppt/slides/_rels/slide1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130.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0.png"/><Relationship Id="rId3" Type="http://schemas.openxmlformats.org/officeDocument/2006/relationships/image" Target="../media/image47.png"/><Relationship Id="rId21" Type="http://schemas.openxmlformats.org/officeDocument/2006/relationships/image" Target="../media/image94.png"/><Relationship Id="rId7" Type="http://schemas.openxmlformats.org/officeDocument/2006/relationships/image" Target="../media/image48.png"/><Relationship Id="rId12" Type="http://schemas.openxmlformats.org/officeDocument/2006/relationships/image" Target="../media/image83.png"/><Relationship Id="rId17" Type="http://schemas.openxmlformats.org/officeDocument/2006/relationships/image" Target="../media/image132.emf"/><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92.png"/><Relationship Id="rId1" Type="http://schemas.openxmlformats.org/officeDocument/2006/relationships/slideLayout" Target="../slideLayouts/slideLayout227.xml"/><Relationship Id="rId6" Type="http://schemas.openxmlformats.org/officeDocument/2006/relationships/image" Target="../media/image52.png"/><Relationship Id="rId11" Type="http://schemas.openxmlformats.org/officeDocument/2006/relationships/image" Target="../media/image131.emf"/><Relationship Id="rId24"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87.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85.png"/><Relationship Id="rId22" Type="http://schemas.openxmlformats.org/officeDocument/2006/relationships/image" Target="../media/image7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82.png"/><Relationship Id="rId3" Type="http://schemas.openxmlformats.org/officeDocument/2006/relationships/image" Target="../media/image133.emf"/><Relationship Id="rId7" Type="http://schemas.openxmlformats.org/officeDocument/2006/relationships/image" Target="../media/image77.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227.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8.png"/><Relationship Id="rId15" Type="http://schemas.openxmlformats.org/officeDocument/2006/relationships/image" Target="../media/image80.png"/><Relationship Id="rId10" Type="http://schemas.openxmlformats.org/officeDocument/2006/relationships/image" Target="../media/image70.png"/><Relationship Id="rId4" Type="http://schemas.openxmlformats.org/officeDocument/2006/relationships/image" Target="../media/image134.png"/><Relationship Id="rId9" Type="http://schemas.openxmlformats.org/officeDocument/2006/relationships/image" Target="../media/image67.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140.emf"/><Relationship Id="rId2" Type="http://schemas.openxmlformats.org/officeDocument/2006/relationships/notesSlide" Target="../notesSlides/notesSlide12.xml"/><Relationship Id="rId1" Type="http://schemas.openxmlformats.org/officeDocument/2006/relationships/slideLayout" Target="../slideLayouts/slideLayout161.xml"/><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png"/></Relationships>
</file>

<file path=ppt/slides/_rels/slide17.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183.xml"/></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84.xml"/><Relationship Id="rId6" Type="http://schemas.microsoft.com/office/2007/relationships/hdphoto" Target="../media/hdphoto7.wdp"/><Relationship Id="rId5" Type="http://schemas.openxmlformats.org/officeDocument/2006/relationships/image" Target="../media/image144.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185.xml"/><Relationship Id="rId6" Type="http://schemas.openxmlformats.org/officeDocument/2006/relationships/image" Target="../media/image149.png"/><Relationship Id="rId5" Type="http://schemas.openxmlformats.org/officeDocument/2006/relationships/image" Target="../media/image148.png"/><Relationship Id="rId10" Type="http://schemas.microsoft.com/office/2007/relationships/hdphoto" Target="../media/hdphoto9.wdp"/><Relationship Id="rId4" Type="http://schemas.openxmlformats.org/officeDocument/2006/relationships/image" Target="../media/image147.png"/><Relationship Id="rId9" Type="http://schemas.openxmlformats.org/officeDocument/2006/relationships/image" Target="../media/image152.png"/></Relationships>
</file>

<file path=ppt/slides/_rels/slide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7.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53.emf"/><Relationship Id="rId3" Type="http://schemas.openxmlformats.org/officeDocument/2006/relationships/image" Target="../media/image133.emf"/><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27.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134.png"/><Relationship Id="rId9" Type="http://schemas.openxmlformats.org/officeDocument/2006/relationships/image" Target="../media/image71.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emf"/><Relationship Id="rId7" Type="http://schemas.openxmlformats.org/officeDocument/2006/relationships/image" Target="../media/image159.emf"/><Relationship Id="rId2" Type="http://schemas.openxmlformats.org/officeDocument/2006/relationships/image" Target="../media/image154.emf"/><Relationship Id="rId1" Type="http://schemas.openxmlformats.org/officeDocument/2006/relationships/slideLayout" Target="../slideLayouts/slideLayout231.xml"/><Relationship Id="rId6" Type="http://schemas.openxmlformats.org/officeDocument/2006/relationships/image" Target="../media/image158.emf"/><Relationship Id="rId5" Type="http://schemas.openxmlformats.org/officeDocument/2006/relationships/image" Target="../media/image157.emf"/><Relationship Id="rId10" Type="http://schemas.openxmlformats.org/officeDocument/2006/relationships/image" Target="../media/image162.emf"/><Relationship Id="rId4" Type="http://schemas.openxmlformats.org/officeDocument/2006/relationships/image" Target="../media/image156.emf"/><Relationship Id="rId9" Type="http://schemas.openxmlformats.org/officeDocument/2006/relationships/image" Target="../media/image161.emf"/></Relationships>
</file>

<file path=ppt/slides/_rels/slide22.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231.xml"/><Relationship Id="rId6" Type="http://schemas.openxmlformats.org/officeDocument/2006/relationships/image" Target="../media/image154.emf"/><Relationship Id="rId5" Type="http://schemas.openxmlformats.org/officeDocument/2006/relationships/image" Target="../media/image158.emf"/><Relationship Id="rId4" Type="http://schemas.openxmlformats.org/officeDocument/2006/relationships/image" Target="../media/image157.emf"/></Relationships>
</file>

<file path=ppt/slides/_rels/slide23.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63.emf"/><Relationship Id="rId2" Type="http://schemas.openxmlformats.org/officeDocument/2006/relationships/notesSlide" Target="../notesSlides/notesSlide16.xml"/><Relationship Id="rId1" Type="http://schemas.openxmlformats.org/officeDocument/2006/relationships/slideLayout" Target="../slideLayouts/slideLayout227.xml"/><Relationship Id="rId6" Type="http://schemas.openxmlformats.org/officeDocument/2006/relationships/image" Target="../media/image139.emf"/><Relationship Id="rId5" Type="http://schemas.openxmlformats.org/officeDocument/2006/relationships/image" Target="../media/image63.png"/><Relationship Id="rId4" Type="http://schemas.openxmlformats.org/officeDocument/2006/relationships/image" Target="../media/image134.png"/></Relationships>
</file>

<file path=ppt/slides/_rels/slide24.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4.emf"/><Relationship Id="rId7" Type="http://schemas.openxmlformats.org/officeDocument/2006/relationships/image" Target="../media/image168.emf"/><Relationship Id="rId2" Type="http://schemas.openxmlformats.org/officeDocument/2006/relationships/notesSlide" Target="../notesSlides/notesSlide17.xml"/><Relationship Id="rId1" Type="http://schemas.openxmlformats.org/officeDocument/2006/relationships/slideLayout" Target="../slideLayouts/slideLayout212.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xml"/><Relationship Id="rId1" Type="http://schemas.openxmlformats.org/officeDocument/2006/relationships/slideLayout" Target="../slideLayouts/slideLayout330.xml"/><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330.xml"/><Relationship Id="rId6" Type="http://schemas.microsoft.com/office/2007/relationships/hdphoto" Target="../media/hdphoto4.wdp"/><Relationship Id="rId5" Type="http://schemas.openxmlformats.org/officeDocument/2006/relationships/image" Target="../media/image126.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250" y="2309101"/>
            <a:ext cx="8343972" cy="1862137"/>
          </a:xfrm>
        </p:spPr>
        <p:txBody>
          <a:bodyPr>
            <a:noAutofit/>
          </a:bodyPr>
          <a:lstStyle/>
          <a:p>
            <a:pPr algn="l"/>
            <a:r>
              <a:rPr lang="en-US" sz="4800" dirty="0">
                <a:solidFill>
                  <a:schemeClr val="bg1"/>
                </a:solidFill>
              </a:rPr>
              <a:t>Introducing</a:t>
            </a:r>
            <a:br>
              <a:rPr lang="en-US" sz="7343" dirty="0">
                <a:solidFill>
                  <a:schemeClr val="bg1"/>
                </a:solidFill>
              </a:rPr>
            </a:br>
            <a:r>
              <a:rPr lang="en-US" sz="7343" dirty="0">
                <a:solidFill>
                  <a:schemeClr val="bg1"/>
                </a:solidFill>
              </a:rPr>
              <a:t>Microsoft Azure</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52FF7-ED30-0641-8D55-6177A5A4EE9D}"/>
              </a:ext>
            </a:extLst>
          </p:cNvPr>
          <p:cNvPicPr>
            <a:picLocks noChangeAspect="1"/>
          </p:cNvPicPr>
          <p:nvPr/>
        </p:nvPicPr>
        <p:blipFill>
          <a:blip r:embed="rId3"/>
          <a:stretch>
            <a:fillRect/>
          </a:stretch>
        </p:blipFill>
        <p:spPr>
          <a:xfrm>
            <a:off x="0" y="0"/>
            <a:ext cx="14231718" cy="6994525"/>
          </a:xfrm>
          <a:prstGeom prst="rect">
            <a:avLst/>
          </a:prstGeom>
        </p:spPr>
      </p:pic>
      <p:grpSp>
        <p:nvGrpSpPr>
          <p:cNvPr id="43" name="Group 42"/>
          <p:cNvGrpSpPr/>
          <p:nvPr/>
        </p:nvGrpSpPr>
        <p:grpSpPr>
          <a:xfrm>
            <a:off x="8890418" y="-4762"/>
            <a:ext cx="3560955" cy="6992541"/>
            <a:chOff x="7918451" y="0"/>
            <a:chExt cx="4270036" cy="6994525"/>
          </a:xfrm>
          <a:solidFill>
            <a:schemeClr val="accent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46" name="TextBox 45"/>
            <p:cNvSpPr txBox="1"/>
            <p:nvPr/>
          </p:nvSpPr>
          <p:spPr>
            <a:xfrm>
              <a:off x="7933142" y="1321188"/>
              <a:ext cx="2385489" cy="2164954"/>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rPr>
                <a:t>50</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151637" y="5775077"/>
            <a:ext cx="5415107" cy="110318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3200" dirty="0">
                <a:solidFill>
                  <a:schemeClr val="bg1"/>
                </a:solidFill>
                <a:cs typeface="Segoe UI Light" charset="0"/>
              </a:rPr>
              <a:t>Infrastructure</a:t>
            </a:r>
          </a:p>
          <a:p>
            <a:pPr defTabSz="932475">
              <a:defRPr/>
            </a:pPr>
            <a:r>
              <a:rPr lang="en-US" sz="3200" dirty="0">
                <a:solidFill>
                  <a:schemeClr val="bg1"/>
                </a:solidFill>
                <a:cs typeface="Segoe UI Light" charset="0"/>
              </a:rPr>
              <a:t>designed for Scale</a:t>
            </a:r>
            <a:endParaRPr lang="en-US" sz="1600" dirty="0">
              <a:solidFill>
                <a:schemeClr val="bg1"/>
              </a:solidFill>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17056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70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1000" fill="hold"/>
                                        <p:tgtEl>
                                          <p:spTgt spid="43"/>
                                        </p:tgtEl>
                                        <p:attrNameLst>
                                          <p:attrName>ppt_x</p:attrName>
                                        </p:attrNameLst>
                                      </p:cBhvr>
                                      <p:tavLst>
                                        <p:tav tm="0">
                                          <p:val>
                                            <p:strVal val="1+#ppt_w/2"/>
                                          </p:val>
                                        </p:tav>
                                        <p:tav tm="100000">
                                          <p:val>
                                            <p:strVal val="#ppt_x"/>
                                          </p:val>
                                        </p:tav>
                                      </p:tavLst>
                                    </p:anim>
                                    <p:anim calcmode="lin" valueType="num">
                                      <p:cBhvr additive="base">
                                        <p:cTn id="14" dur="1000" fill="hold"/>
                                        <p:tgtEl>
                                          <p:spTgt spid="4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mj-lt"/>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58106" y="4156018"/>
              <a:ext cx="800219"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82895" y="2309070"/>
              <a:ext cx="1264833"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ea typeface="+mn-ea"/>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656094"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73" name="Group 72"/>
          <p:cNvGrpSpPr/>
          <p:nvPr/>
        </p:nvGrpSpPr>
        <p:grpSpPr>
          <a:xfrm>
            <a:off x="4325819" y="3389119"/>
            <a:ext cx="7231989" cy="3138905"/>
            <a:chOff x="4325819" y="3389119"/>
            <a:chExt cx="7231989"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76687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31989" cy="3138905"/>
              <a:chOff x="4325819" y="3389119"/>
              <a:chExt cx="7231989" cy="3138905"/>
            </a:xfrm>
          </p:grpSpPr>
          <p:grpSp>
            <p:nvGrpSpPr>
              <p:cNvPr id="40" name="Group 39"/>
              <p:cNvGrpSpPr/>
              <p:nvPr/>
            </p:nvGrpSpPr>
            <p:grpSpPr>
              <a:xfrm>
                <a:off x="8115804" y="4191079"/>
                <a:ext cx="1339198" cy="420115"/>
                <a:chOff x="6257227" y="4937787"/>
                <a:chExt cx="1608126" cy="504480"/>
              </a:xfrm>
            </p:grpSpPr>
            <p:grpSp>
              <p:nvGrpSpPr>
                <p:cNvPr id="23" name="Group 22"/>
                <p:cNvGrpSpPr/>
                <p:nvPr/>
              </p:nvGrpSpPr>
              <p:grpSpPr>
                <a:xfrm>
                  <a:off x="6257227" y="4937787"/>
                  <a:ext cx="1608126" cy="504480"/>
                  <a:chOff x="6257227" y="5173830"/>
                  <a:chExt cx="1608126"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9" name="TextBox 238"/>
                  <p:cNvSpPr txBox="1"/>
                  <p:nvPr/>
                </p:nvSpPr>
                <p:spPr>
                  <a:xfrm>
                    <a:off x="6538322" y="5173830"/>
                    <a:ext cx="13270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196528" cy="420115"/>
                <a:chOff x="6257227" y="3451356"/>
                <a:chExt cx="1436806" cy="504480"/>
              </a:xfrm>
            </p:grpSpPr>
            <p:grpSp>
              <p:nvGrpSpPr>
                <p:cNvPr id="6" name="Group 5"/>
                <p:cNvGrpSpPr/>
                <p:nvPr/>
              </p:nvGrpSpPr>
              <p:grpSpPr>
                <a:xfrm>
                  <a:off x="6257227" y="3451356"/>
                  <a:ext cx="1436806" cy="504480"/>
                  <a:chOff x="6257227" y="3451356"/>
                  <a:chExt cx="1436806"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3" name="TextBox 232"/>
                  <p:cNvSpPr txBox="1"/>
                  <p:nvPr/>
                </p:nvSpPr>
                <p:spPr>
                  <a:xfrm>
                    <a:off x="6538319" y="3451356"/>
                    <a:ext cx="115571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5" y="5679661"/>
                <a:ext cx="1103554" cy="420115"/>
                <a:chOff x="6257227" y="3946832"/>
                <a:chExt cx="1325162" cy="504480"/>
              </a:xfrm>
            </p:grpSpPr>
            <p:grpSp>
              <p:nvGrpSpPr>
                <p:cNvPr id="13" name="Group 12"/>
                <p:cNvGrpSpPr/>
                <p:nvPr/>
              </p:nvGrpSpPr>
              <p:grpSpPr>
                <a:xfrm>
                  <a:off x="6257227" y="3946832"/>
                  <a:ext cx="1325162" cy="504480"/>
                  <a:chOff x="6257227" y="4025513"/>
                  <a:chExt cx="1325162"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5" name="TextBox 234"/>
                  <p:cNvSpPr txBox="1"/>
                  <p:nvPr/>
                </p:nvSpPr>
                <p:spPr>
                  <a:xfrm>
                    <a:off x="6538320" y="4025513"/>
                    <a:ext cx="104406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7" y="5615534"/>
                <a:ext cx="1053861" cy="544765"/>
                <a:chOff x="6257227" y="4367468"/>
                <a:chExt cx="1265490" cy="654161"/>
              </a:xfrm>
            </p:grpSpPr>
            <p:grpSp>
              <p:nvGrpSpPr>
                <p:cNvPr id="18" name="Group 17"/>
                <p:cNvGrpSpPr/>
                <p:nvPr/>
              </p:nvGrpSpPr>
              <p:grpSpPr>
                <a:xfrm>
                  <a:off x="6257227" y="4367468"/>
                  <a:ext cx="1265490" cy="654161"/>
                  <a:chOff x="6257227" y="4524830"/>
                  <a:chExt cx="1265490"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7" name="TextBox 236"/>
                  <p:cNvSpPr txBox="1"/>
                  <p:nvPr/>
                </p:nvSpPr>
                <p:spPr>
                  <a:xfrm>
                    <a:off x="6538320" y="4524830"/>
                    <a:ext cx="984397"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7" y="4932415"/>
                <a:ext cx="800591" cy="420115"/>
                <a:chOff x="6257227" y="5928742"/>
                <a:chExt cx="961359" cy="504480"/>
              </a:xfrm>
            </p:grpSpPr>
            <p:grpSp>
              <p:nvGrpSpPr>
                <p:cNvPr id="256" name="Group 255"/>
                <p:cNvGrpSpPr/>
                <p:nvPr/>
              </p:nvGrpSpPr>
              <p:grpSpPr>
                <a:xfrm>
                  <a:off x="6257227" y="5928742"/>
                  <a:ext cx="961359" cy="504480"/>
                  <a:chOff x="6257227" y="5747988"/>
                  <a:chExt cx="961359"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TextBox 257"/>
                  <p:cNvSpPr txBox="1"/>
                  <p:nvPr/>
                </p:nvSpPr>
                <p:spPr>
                  <a:xfrm>
                    <a:off x="6538323" y="5747988"/>
                    <a:ext cx="68026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6" y="4564805"/>
                <a:ext cx="1255841" cy="420115"/>
                <a:chOff x="6257227" y="5433264"/>
                <a:chExt cx="1508029" cy="504480"/>
              </a:xfrm>
            </p:grpSpPr>
            <p:grpSp>
              <p:nvGrpSpPr>
                <p:cNvPr id="26" name="Group 25"/>
                <p:cNvGrpSpPr/>
                <p:nvPr/>
              </p:nvGrpSpPr>
              <p:grpSpPr>
                <a:xfrm>
                  <a:off x="6257227" y="5433264"/>
                  <a:ext cx="1508029" cy="504480"/>
                  <a:chOff x="6257227" y="5747988"/>
                  <a:chExt cx="1508029"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1" name="TextBox 240"/>
                  <p:cNvSpPr txBox="1"/>
                  <p:nvPr/>
                </p:nvSpPr>
                <p:spPr>
                  <a:xfrm>
                    <a:off x="6538320" y="5747988"/>
                    <a:ext cx="122693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7" y="3826527"/>
                <a:ext cx="1257442" cy="420115"/>
                <a:chOff x="8101290" y="3451356"/>
                <a:chExt cx="1509953" cy="504480"/>
              </a:xfrm>
            </p:grpSpPr>
            <p:grpSp>
              <p:nvGrpSpPr>
                <p:cNvPr id="8" name="Group 7"/>
                <p:cNvGrpSpPr/>
                <p:nvPr/>
              </p:nvGrpSpPr>
              <p:grpSpPr>
                <a:xfrm>
                  <a:off x="8101290" y="3451356"/>
                  <a:ext cx="1509953" cy="504480"/>
                  <a:chOff x="8101290" y="3451356"/>
                  <a:chExt cx="1509953"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5" name="TextBox 184"/>
                  <p:cNvSpPr txBox="1"/>
                  <p:nvPr/>
                </p:nvSpPr>
                <p:spPr>
                  <a:xfrm>
                    <a:off x="8382382" y="3451356"/>
                    <a:ext cx="122886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6" y="4127790"/>
                <a:ext cx="1270268" cy="544765"/>
                <a:chOff x="8101290" y="5853901"/>
                <a:chExt cx="1525354" cy="654161"/>
              </a:xfrm>
            </p:grpSpPr>
            <p:grpSp>
              <p:nvGrpSpPr>
                <p:cNvPr id="247" name="Group 246"/>
                <p:cNvGrpSpPr/>
                <p:nvPr/>
              </p:nvGrpSpPr>
              <p:grpSpPr>
                <a:xfrm>
                  <a:off x="8101290" y="5853901"/>
                  <a:ext cx="1525354" cy="654161"/>
                  <a:chOff x="8101290" y="5673147"/>
                  <a:chExt cx="1525354"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9" name="TextBox 248"/>
                  <p:cNvSpPr txBox="1"/>
                  <p:nvPr/>
                </p:nvSpPr>
                <p:spPr>
                  <a:xfrm>
                    <a:off x="8382384" y="5673147"/>
                    <a:ext cx="124426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7" y="5303083"/>
                <a:ext cx="1344004" cy="420115"/>
                <a:chOff x="8101290" y="3997606"/>
                <a:chExt cx="1613896" cy="504480"/>
              </a:xfrm>
            </p:grpSpPr>
            <p:grpSp>
              <p:nvGrpSpPr>
                <p:cNvPr id="12" name="Group 11"/>
                <p:cNvGrpSpPr/>
                <p:nvPr/>
              </p:nvGrpSpPr>
              <p:grpSpPr>
                <a:xfrm>
                  <a:off x="8101290" y="3997606"/>
                  <a:ext cx="1613896" cy="504480"/>
                  <a:chOff x="8101290" y="4025514"/>
                  <a:chExt cx="1613896"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7" name="TextBox 186"/>
                  <p:cNvSpPr txBox="1"/>
                  <p:nvPr/>
                </p:nvSpPr>
                <p:spPr>
                  <a:xfrm>
                    <a:off x="8382382" y="4025514"/>
                    <a:ext cx="13328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235001" cy="420115"/>
                <a:chOff x="8101290" y="4480390"/>
                <a:chExt cx="1483005" cy="504480"/>
              </a:xfrm>
            </p:grpSpPr>
            <p:grpSp>
              <p:nvGrpSpPr>
                <p:cNvPr id="19" name="Group 18"/>
                <p:cNvGrpSpPr/>
                <p:nvPr/>
              </p:nvGrpSpPr>
              <p:grpSpPr>
                <a:xfrm>
                  <a:off x="8101290" y="4480390"/>
                  <a:ext cx="1483005" cy="504480"/>
                  <a:chOff x="8101290" y="4599672"/>
                  <a:chExt cx="1483005"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9" name="TextBox 188"/>
                  <p:cNvSpPr txBox="1"/>
                  <p:nvPr/>
                </p:nvSpPr>
                <p:spPr>
                  <a:xfrm>
                    <a:off x="8382383" y="4599672"/>
                    <a:ext cx="120191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153247" cy="544765"/>
                <a:chOff x="8101290" y="4888333"/>
                <a:chExt cx="1384834" cy="654161"/>
              </a:xfrm>
            </p:grpSpPr>
            <p:grpSp>
              <p:nvGrpSpPr>
                <p:cNvPr id="22" name="Group 21"/>
                <p:cNvGrpSpPr/>
                <p:nvPr/>
              </p:nvGrpSpPr>
              <p:grpSpPr>
                <a:xfrm>
                  <a:off x="8101290" y="4888333"/>
                  <a:ext cx="1384834" cy="654161"/>
                  <a:chOff x="8101290" y="5098989"/>
                  <a:chExt cx="138483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1" name="TextBox 190"/>
                  <p:cNvSpPr txBox="1"/>
                  <p:nvPr/>
                </p:nvSpPr>
                <p:spPr>
                  <a:xfrm>
                    <a:off x="8382382" y="5098989"/>
                    <a:ext cx="110374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mj-lt"/>
                    <a:ea typeface="Segoe UI" pitchFamily="34" charset="0"/>
                    <a:cs typeface="Segoe UI" pitchFamily="34" charset="0"/>
                  </a:endParaRPr>
                </a:p>
              </p:txBody>
            </p:sp>
          </p:grpSp>
          <p:grpSp>
            <p:nvGrpSpPr>
              <p:cNvPr id="310" name="Group 309"/>
              <p:cNvGrpSpPr/>
              <p:nvPr/>
            </p:nvGrpSpPr>
            <p:grpSpPr>
              <a:xfrm>
                <a:off x="9923811" y="3759126"/>
                <a:ext cx="1324770" cy="544765"/>
                <a:chOff x="8101290" y="5371117"/>
                <a:chExt cx="1590801" cy="654161"/>
              </a:xfrm>
            </p:grpSpPr>
            <p:grpSp>
              <p:nvGrpSpPr>
                <p:cNvPr id="27" name="Group 26"/>
                <p:cNvGrpSpPr/>
                <p:nvPr/>
              </p:nvGrpSpPr>
              <p:grpSpPr>
                <a:xfrm>
                  <a:off x="8101290" y="5371117"/>
                  <a:ext cx="1590801" cy="654161"/>
                  <a:chOff x="8101290" y="5673147"/>
                  <a:chExt cx="1590801"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3" name="TextBox 192"/>
                  <p:cNvSpPr txBox="1"/>
                  <p:nvPr/>
                </p:nvSpPr>
                <p:spPr>
                  <a:xfrm>
                    <a:off x="8382385" y="5673147"/>
                    <a:ext cx="1309706"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0" y="3820946"/>
                <a:ext cx="1352021" cy="420115"/>
                <a:chOff x="4413164" y="3451356"/>
                <a:chExt cx="1623525" cy="504480"/>
              </a:xfrm>
            </p:grpSpPr>
            <p:grpSp>
              <p:nvGrpSpPr>
                <p:cNvPr id="5" name="Group 4"/>
                <p:cNvGrpSpPr/>
                <p:nvPr/>
              </p:nvGrpSpPr>
              <p:grpSpPr>
                <a:xfrm>
                  <a:off x="4413164" y="3451356"/>
                  <a:ext cx="1623525" cy="504480"/>
                  <a:chOff x="4413164" y="3451356"/>
                  <a:chExt cx="1623525"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7" name="TextBox 216"/>
                  <p:cNvSpPr txBox="1"/>
                  <p:nvPr/>
                </p:nvSpPr>
                <p:spPr>
                  <a:xfrm>
                    <a:off x="4694258" y="3451356"/>
                    <a:ext cx="13424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2" y="4191078"/>
                <a:ext cx="1430569" cy="420115"/>
                <a:chOff x="4413164" y="3946832"/>
                <a:chExt cx="1717845" cy="504480"/>
              </a:xfrm>
            </p:grpSpPr>
            <p:grpSp>
              <p:nvGrpSpPr>
                <p:cNvPr id="16" name="Group 15"/>
                <p:cNvGrpSpPr/>
                <p:nvPr/>
              </p:nvGrpSpPr>
              <p:grpSpPr>
                <a:xfrm>
                  <a:off x="4413164" y="3946832"/>
                  <a:ext cx="1717845" cy="504480"/>
                  <a:chOff x="4413164" y="4025513"/>
                  <a:chExt cx="1717845"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9" name="TextBox 218"/>
                  <p:cNvSpPr txBox="1"/>
                  <p:nvPr/>
                </p:nvSpPr>
                <p:spPr>
                  <a:xfrm>
                    <a:off x="4694259" y="4025513"/>
                    <a:ext cx="143675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158058" cy="420115"/>
                <a:chOff x="4413164" y="4442310"/>
                <a:chExt cx="1390610" cy="504480"/>
              </a:xfrm>
            </p:grpSpPr>
            <p:grpSp>
              <p:nvGrpSpPr>
                <p:cNvPr id="17" name="Group 16"/>
                <p:cNvGrpSpPr/>
                <p:nvPr/>
              </p:nvGrpSpPr>
              <p:grpSpPr>
                <a:xfrm>
                  <a:off x="4413164" y="4442310"/>
                  <a:ext cx="1390610" cy="504480"/>
                  <a:chOff x="4413164" y="4599672"/>
                  <a:chExt cx="1390610"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1" name="TextBox 220"/>
                  <p:cNvSpPr txBox="1"/>
                  <p:nvPr/>
                </p:nvSpPr>
                <p:spPr>
                  <a:xfrm>
                    <a:off x="4694258" y="4599672"/>
                    <a:ext cx="110951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0" y="4931447"/>
                <a:ext cx="1037831" cy="420115"/>
                <a:chOff x="4413164" y="4937787"/>
                <a:chExt cx="1246241" cy="504480"/>
              </a:xfrm>
            </p:grpSpPr>
            <p:grpSp>
              <p:nvGrpSpPr>
                <p:cNvPr id="24" name="Group 23"/>
                <p:cNvGrpSpPr/>
                <p:nvPr/>
              </p:nvGrpSpPr>
              <p:grpSpPr>
                <a:xfrm>
                  <a:off x="4413164" y="4937787"/>
                  <a:ext cx="1246241" cy="504480"/>
                  <a:chOff x="4413164" y="5173830"/>
                  <a:chExt cx="1246241"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3" name="TextBox 222"/>
                  <p:cNvSpPr txBox="1"/>
                  <p:nvPr/>
                </p:nvSpPr>
                <p:spPr>
                  <a:xfrm>
                    <a:off x="4694257" y="5173830"/>
                    <a:ext cx="96514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385683" cy="420115"/>
                <a:chOff x="4413164" y="5433264"/>
                <a:chExt cx="1663945" cy="504480"/>
              </a:xfrm>
            </p:grpSpPr>
            <p:grpSp>
              <p:nvGrpSpPr>
                <p:cNvPr id="25" name="Group 24"/>
                <p:cNvGrpSpPr/>
                <p:nvPr/>
              </p:nvGrpSpPr>
              <p:grpSpPr>
                <a:xfrm>
                  <a:off x="4413164" y="5433264"/>
                  <a:ext cx="1663945" cy="504480"/>
                  <a:chOff x="4413164" y="5747988"/>
                  <a:chExt cx="1663945"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5" name="TextBox 224"/>
                  <p:cNvSpPr txBox="1"/>
                  <p:nvPr/>
                </p:nvSpPr>
                <p:spPr>
                  <a:xfrm>
                    <a:off x="4694257" y="5747988"/>
                    <a:ext cx="138285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88" y="4190828"/>
                <a:ext cx="1106762" cy="420115"/>
                <a:chOff x="4413164" y="5928742"/>
                <a:chExt cx="1329014" cy="504480"/>
              </a:xfrm>
            </p:grpSpPr>
            <p:grpSp>
              <p:nvGrpSpPr>
                <p:cNvPr id="253" name="Group 252"/>
                <p:cNvGrpSpPr/>
                <p:nvPr/>
              </p:nvGrpSpPr>
              <p:grpSpPr>
                <a:xfrm>
                  <a:off x="4413164" y="5928742"/>
                  <a:ext cx="1329014" cy="504480"/>
                  <a:chOff x="4413164" y="5747988"/>
                  <a:chExt cx="1329014"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5" name="TextBox 254"/>
                  <p:cNvSpPr txBox="1"/>
                  <p:nvPr/>
                </p:nvSpPr>
                <p:spPr>
                  <a:xfrm>
                    <a:off x="4694259" y="5747988"/>
                    <a:ext cx="104791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08" y="4564348"/>
                <a:ext cx="940049" cy="420115"/>
                <a:chOff x="9945352" y="3451356"/>
                <a:chExt cx="1128823" cy="504480"/>
              </a:xfrm>
            </p:grpSpPr>
            <p:grpSp>
              <p:nvGrpSpPr>
                <p:cNvPr id="9" name="Group 8"/>
                <p:cNvGrpSpPr/>
                <p:nvPr/>
              </p:nvGrpSpPr>
              <p:grpSpPr>
                <a:xfrm>
                  <a:off x="9945352" y="3451356"/>
                  <a:ext cx="1128823" cy="504480"/>
                  <a:chOff x="9945352" y="3451356"/>
                  <a:chExt cx="1128823"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1" name="TextBox 200"/>
                  <p:cNvSpPr txBox="1"/>
                  <p:nvPr/>
                </p:nvSpPr>
                <p:spPr>
                  <a:xfrm>
                    <a:off x="10226447" y="3451356"/>
                    <a:ext cx="84772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4" y="5676809"/>
                <a:ext cx="1108364" cy="420115"/>
                <a:chOff x="9945351" y="2223576"/>
                <a:chExt cx="1330937"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9" name="TextBox 208"/>
                <p:cNvSpPr txBox="1"/>
                <p:nvPr/>
              </p:nvSpPr>
              <p:spPr>
                <a:xfrm>
                  <a:off x="10226444" y="2223576"/>
                  <a:ext cx="10498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267061" cy="420115"/>
                <a:chOff x="9945352" y="4442310"/>
                <a:chExt cx="1521501" cy="504480"/>
              </a:xfrm>
            </p:grpSpPr>
            <p:grpSp>
              <p:nvGrpSpPr>
                <p:cNvPr id="20" name="Group 19"/>
                <p:cNvGrpSpPr/>
                <p:nvPr/>
              </p:nvGrpSpPr>
              <p:grpSpPr>
                <a:xfrm>
                  <a:off x="9945352" y="4442310"/>
                  <a:ext cx="1521501" cy="504480"/>
                  <a:chOff x="9945352" y="4599672"/>
                  <a:chExt cx="1521501"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5" name="TextBox 204"/>
                  <p:cNvSpPr txBox="1"/>
                  <p:nvPr/>
                </p:nvSpPr>
                <p:spPr>
                  <a:xfrm>
                    <a:off x="10226445" y="4599672"/>
                    <a:ext cx="124040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2" y="4926584"/>
                <a:ext cx="1536367" cy="420115"/>
                <a:chOff x="9945352" y="3946832"/>
                <a:chExt cx="1844889" cy="504480"/>
              </a:xfrm>
            </p:grpSpPr>
            <p:grpSp>
              <p:nvGrpSpPr>
                <p:cNvPr id="10" name="Group 9"/>
                <p:cNvGrpSpPr/>
                <p:nvPr/>
              </p:nvGrpSpPr>
              <p:grpSpPr>
                <a:xfrm>
                  <a:off x="9945352" y="3946832"/>
                  <a:ext cx="1844889" cy="504480"/>
                  <a:chOff x="9945352" y="4025513"/>
                  <a:chExt cx="1844889"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3" name="TextBox 202"/>
                  <p:cNvSpPr txBox="1"/>
                  <p:nvPr/>
                </p:nvSpPr>
                <p:spPr>
                  <a:xfrm>
                    <a:off x="10226447" y="4025513"/>
                    <a:ext cx="156379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86" y="4942526"/>
                <a:ext cx="837137" cy="420115"/>
                <a:chOff x="9945351" y="2739695"/>
                <a:chExt cx="1005246"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 name="Group 1"/>
                <p:cNvGrpSpPr/>
                <p:nvPr/>
              </p:nvGrpSpPr>
              <p:grpSpPr>
                <a:xfrm>
                  <a:off x="9990588" y="2739695"/>
                  <a:ext cx="960009" cy="504480"/>
                  <a:chOff x="9990589" y="5949383"/>
                  <a:chExt cx="960009" cy="504480"/>
                </a:xfrm>
              </p:grpSpPr>
              <p:sp>
                <p:nvSpPr>
                  <p:cNvPr id="165" name="TextBox 164"/>
                  <p:cNvSpPr txBox="1"/>
                  <p:nvPr/>
                </p:nvSpPr>
                <p:spPr>
                  <a:xfrm>
                    <a:off x="10227987" y="5949383"/>
                    <a:ext cx="722611"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mj-lt"/>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87" y="4554643"/>
                <a:ext cx="1180498" cy="420115"/>
                <a:chOff x="9945351" y="1728099"/>
                <a:chExt cx="1417557" cy="504480"/>
              </a:xfrm>
            </p:grpSpPr>
            <p:grpSp>
              <p:nvGrpSpPr>
                <p:cNvPr id="21" name="Group 20"/>
                <p:cNvGrpSpPr/>
                <p:nvPr/>
              </p:nvGrpSpPr>
              <p:grpSpPr>
                <a:xfrm>
                  <a:off x="9945351" y="1728099"/>
                  <a:ext cx="1417557" cy="504480"/>
                  <a:chOff x="9945352" y="5173830"/>
                  <a:chExt cx="1417557"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7" name="TextBox 206"/>
                  <p:cNvSpPr txBox="1"/>
                  <p:nvPr/>
                </p:nvSpPr>
                <p:spPr>
                  <a:xfrm>
                    <a:off x="10226445" y="5173830"/>
                    <a:ext cx="113646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4702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60364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97206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318310"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2" y="6043792"/>
                <a:ext cx="1233399" cy="420115"/>
                <a:chOff x="9923822" y="6064340"/>
                <a:chExt cx="1233399" cy="420115"/>
              </a:xfrm>
            </p:grpSpPr>
            <p:grpSp>
              <p:nvGrpSpPr>
                <p:cNvPr id="326" name="Group 325"/>
                <p:cNvGrpSpPr/>
                <p:nvPr/>
              </p:nvGrpSpPr>
              <p:grpSpPr>
                <a:xfrm>
                  <a:off x="9923822" y="6064340"/>
                  <a:ext cx="1233399" cy="420115"/>
                  <a:chOff x="9945351" y="2223576"/>
                  <a:chExt cx="1481079"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28" name="TextBox 327"/>
                  <p:cNvSpPr txBox="1"/>
                  <p:nvPr/>
                </p:nvSpPr>
                <p:spPr>
                  <a:xfrm>
                    <a:off x="10226444" y="2223576"/>
                    <a:ext cx="11999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47696" cy="2846265"/>
            <a:chOff x="4325819" y="1245631"/>
            <a:chExt cx="1847696" cy="2846265"/>
          </a:xfrm>
        </p:grpSpPr>
        <p:grpSp>
          <p:nvGrpSpPr>
            <p:cNvPr id="22" name="Group 21"/>
            <p:cNvGrpSpPr/>
            <p:nvPr/>
          </p:nvGrpSpPr>
          <p:grpSpPr>
            <a:xfrm>
              <a:off x="4485486" y="2232635"/>
              <a:ext cx="1566388" cy="447815"/>
              <a:chOff x="9396710" y="7675791"/>
              <a:chExt cx="1566388"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0" name="TextBox 189"/>
              <p:cNvSpPr txBox="1"/>
              <p:nvPr/>
            </p:nvSpPr>
            <p:spPr>
              <a:xfrm>
                <a:off x="9720129" y="7675791"/>
                <a:ext cx="124296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580814" cy="447815"/>
              <a:chOff x="9396710" y="7101633"/>
              <a:chExt cx="1580814"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7" name="TextBox 176"/>
              <p:cNvSpPr txBox="1"/>
              <p:nvPr/>
            </p:nvSpPr>
            <p:spPr>
              <a:xfrm>
                <a:off x="9720129" y="7101633"/>
                <a:ext cx="12573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418912" cy="447815"/>
              <a:chOff x="9945352" y="2501885"/>
              <a:chExt cx="1418912"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9" name="TextBox 178"/>
              <p:cNvSpPr txBox="1"/>
              <p:nvPr/>
            </p:nvSpPr>
            <p:spPr>
              <a:xfrm>
                <a:off x="10268771" y="2501885"/>
                <a:ext cx="109549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378836" cy="447815"/>
              <a:chOff x="9945352" y="1927727"/>
              <a:chExt cx="1378836"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6" name="TextBox 165"/>
              <p:cNvSpPr txBox="1"/>
              <p:nvPr/>
            </p:nvSpPr>
            <p:spPr>
              <a:xfrm>
                <a:off x="10268771" y="1927727"/>
                <a:ext cx="105541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mj-lt"/>
                  <a:ea typeface="Segoe UI" pitchFamily="34" charset="0"/>
                  <a:cs typeface="Segoe UI" pitchFamily="34" charset="0"/>
                </a:endParaRPr>
              </a:p>
            </p:txBody>
          </p:sp>
        </p:grpSp>
        <p:grpSp>
          <p:nvGrpSpPr>
            <p:cNvPr id="9" name="Group 8"/>
            <p:cNvGrpSpPr/>
            <p:nvPr/>
          </p:nvGrpSpPr>
          <p:grpSpPr>
            <a:xfrm>
              <a:off x="4485486" y="1772804"/>
              <a:ext cx="1284259" cy="447815"/>
              <a:chOff x="4413164" y="1353569"/>
              <a:chExt cx="1284259"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TextBox 86"/>
              <p:cNvSpPr txBox="1"/>
              <p:nvPr/>
            </p:nvSpPr>
            <p:spPr>
              <a:xfrm>
                <a:off x="4736583" y="1353569"/>
                <a:ext cx="960840"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502655"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468604" cy="447815"/>
              <a:chOff x="6961352" y="8249949"/>
              <a:chExt cx="1468604"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1" name="TextBox 200"/>
              <p:cNvSpPr txBox="1"/>
              <p:nvPr/>
            </p:nvSpPr>
            <p:spPr>
              <a:xfrm>
                <a:off x="7284771" y="8249949"/>
                <a:ext cx="11451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502268" cy="447815"/>
              <a:chOff x="6961352" y="7675791"/>
              <a:chExt cx="1502268"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8" name="TextBox 187"/>
              <p:cNvSpPr txBox="1"/>
              <p:nvPr/>
            </p:nvSpPr>
            <p:spPr>
              <a:xfrm>
                <a:off x="7284771" y="7675791"/>
                <a:ext cx="11788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325938" cy="600164"/>
              <a:chOff x="9945352" y="1277395"/>
              <a:chExt cx="1325938"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8" name="TextBox 77"/>
              <p:cNvSpPr txBox="1"/>
              <p:nvPr/>
            </p:nvSpPr>
            <p:spPr>
              <a:xfrm>
                <a:off x="10268771" y="1277395"/>
                <a:ext cx="1002519"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mj-lt"/>
                    <a:cs typeface="Segoe UI Semibold" panose="020B0702040204020203" pitchFamily="34" charset="0"/>
                  </a:rPr>
                </a:br>
                <a:r>
                  <a:rPr lang="en-US" sz="1100" spc="-50" dirty="0">
                    <a:gradFill>
                      <a:gsLst>
                        <a:gs pos="2917">
                          <a:schemeClr val="tx1"/>
                        </a:gs>
                        <a:gs pos="30000">
                          <a:schemeClr val="tx1"/>
                        </a:gs>
                      </a:gsLst>
                      <a:lin ang="5400000" scaled="0"/>
                    </a:gradFill>
                    <a:latin typeface="+mj-lt"/>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260214" cy="447815"/>
              <a:chOff x="4531206" y="8249949"/>
              <a:chExt cx="1260214"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9" name="TextBox 198"/>
              <p:cNvSpPr txBox="1"/>
              <p:nvPr/>
            </p:nvSpPr>
            <p:spPr>
              <a:xfrm>
                <a:off x="4854625" y="8249949"/>
                <a:ext cx="9367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4641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1865264" cy="2362731"/>
            <a:chOff x="8026963" y="1245631"/>
            <a:chExt cx="1865264" cy="2362731"/>
          </a:xfrm>
        </p:grpSpPr>
        <p:grpSp>
          <p:nvGrpSpPr>
            <p:cNvPr id="23" name="Group 22"/>
            <p:cNvGrpSpPr/>
            <p:nvPr/>
          </p:nvGrpSpPr>
          <p:grpSpPr>
            <a:xfrm>
              <a:off x="8197599" y="3160547"/>
              <a:ext cx="1213727" cy="447815"/>
              <a:chOff x="9396710" y="8249949"/>
              <a:chExt cx="1213727"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TextBox 202"/>
              <p:cNvSpPr txBox="1"/>
              <p:nvPr/>
            </p:nvSpPr>
            <p:spPr>
              <a:xfrm>
                <a:off x="9720129" y="8249949"/>
                <a:ext cx="89030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667377" cy="447815"/>
              <a:chOff x="9396710" y="6527475"/>
              <a:chExt cx="1667377"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p:cNvSpPr txBox="1"/>
              <p:nvPr/>
            </p:nvSpPr>
            <p:spPr>
              <a:xfrm>
                <a:off x="9720129" y="6527475"/>
                <a:ext cx="134395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337158" cy="447815"/>
              <a:chOff x="6961352" y="5953317"/>
              <a:chExt cx="1337158"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TextBox 83"/>
              <p:cNvSpPr txBox="1"/>
              <p:nvPr/>
            </p:nvSpPr>
            <p:spPr>
              <a:xfrm>
                <a:off x="7284771" y="5953317"/>
                <a:ext cx="101373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694628" cy="447815"/>
              <a:chOff x="6961352" y="6527475"/>
              <a:chExt cx="1694628" cy="447815"/>
            </a:xfrm>
          </p:grpSpPr>
          <p:sp>
            <p:nvSpPr>
              <p:cNvPr id="162" name="TextBox 161"/>
              <p:cNvSpPr txBox="1"/>
              <p:nvPr/>
            </p:nvSpPr>
            <p:spPr>
              <a:xfrm>
                <a:off x="7284771" y="6527475"/>
                <a:ext cx="13712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374415"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mj-lt"/>
                    <a:cs typeface="Segoe UI Semibold" panose="020B0702040204020203" pitchFamily="34" charset="0"/>
                  </a:rPr>
                </a:br>
                <a:r>
                  <a:rPr lang="en-US" sz="1100" spc="-50" dirty="0">
                    <a:gradFill>
                      <a:gsLst>
                        <a:gs pos="2917">
                          <a:schemeClr val="tx1"/>
                        </a:gs>
                        <a:gs pos="30000">
                          <a:schemeClr val="tx1"/>
                        </a:gs>
                      </a:gsLst>
                      <a:lin ang="5400000" scaled="0"/>
                    </a:gradFill>
                    <a:latin typeface="+mj-lt"/>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449368" cy="447815"/>
              <a:chOff x="6961352" y="7101633"/>
              <a:chExt cx="1449368"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1259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419043" cy="3480953"/>
            <a:chOff x="6325445" y="2030785"/>
            <a:chExt cx="2419043"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1916615"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mj-lt"/>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mj-lt"/>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mj-lt"/>
                <a:cs typeface="Segoe UI Semibold" panose="020B0702040204020203" pitchFamily="34" charset="0"/>
              </a:rPr>
              <a:t>Auto patching</a:t>
            </a:r>
          </a:p>
          <a:p>
            <a:pPr>
              <a:spcAft>
                <a:spcPts val="1200"/>
              </a:spcAft>
            </a:pPr>
            <a:r>
              <a:rPr lang="en-US" sz="2000" dirty="0">
                <a:solidFill>
                  <a:schemeClr val="tx2">
                    <a:lumMod val="10000"/>
                  </a:schemeClr>
                </a:solidFill>
                <a:latin typeface="+mj-lt"/>
                <a:cs typeface="Segoe UI Semibold" panose="020B0702040204020203" pitchFamily="34" charset="0"/>
              </a:rPr>
              <a:t>Auto scale</a:t>
            </a:r>
          </a:p>
          <a:p>
            <a:pPr>
              <a:spcAft>
                <a:spcPts val="1200"/>
              </a:spcAft>
            </a:pPr>
            <a:r>
              <a:rPr lang="en-US" sz="2000" dirty="0">
                <a:solidFill>
                  <a:schemeClr val="tx2">
                    <a:lumMod val="10000"/>
                  </a:schemeClr>
                </a:solidFill>
                <a:latin typeface="+mj-lt"/>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mj-lt"/>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3.16314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Cost</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D3A54-C0E0-924C-9B28-B4DF80CA3031}"/>
              </a:ext>
            </a:extLst>
          </p:cNvPr>
          <p:cNvSpPr>
            <a:spLocks noGrp="1"/>
          </p:cNvSpPr>
          <p:nvPr>
            <p:ph type="body" sz="quarter" idx="10"/>
          </p:nvPr>
        </p:nvSpPr>
        <p:spPr>
          <a:xfrm>
            <a:off x="285657" y="2080008"/>
            <a:ext cx="4815152" cy="932563"/>
          </a:xfrm>
        </p:spPr>
        <p:txBody>
          <a:bodyPr/>
          <a:lstStyle/>
          <a:p>
            <a:r>
              <a:rPr lang="en-US" dirty="0"/>
              <a:t>Abhishek Gupta</a:t>
            </a:r>
          </a:p>
        </p:txBody>
      </p:sp>
      <p:pic>
        <p:nvPicPr>
          <p:cNvPr id="4" name="Picture 3">
            <a:extLst>
              <a:ext uri="{FF2B5EF4-FFF2-40B4-BE49-F238E27FC236}">
                <a16:creationId xmlns:a16="http://schemas.microsoft.com/office/drawing/2014/main" id="{D79B67F9-DD83-6248-9166-EF136D00EDF4}"/>
              </a:ext>
            </a:extLst>
          </p:cNvPr>
          <p:cNvPicPr>
            <a:picLocks noChangeAspect="1"/>
          </p:cNvPicPr>
          <p:nvPr/>
        </p:nvPicPr>
        <p:blipFill>
          <a:blip r:embed="rId2"/>
          <a:stretch>
            <a:fillRect/>
          </a:stretch>
        </p:blipFill>
        <p:spPr>
          <a:xfrm>
            <a:off x="0" y="4230477"/>
            <a:ext cx="12439194" cy="2730997"/>
          </a:xfrm>
          <a:prstGeom prst="rect">
            <a:avLst/>
          </a:prstGeom>
        </p:spPr>
      </p:pic>
      <p:sp>
        <p:nvSpPr>
          <p:cNvPr id="5" name="Text Placeholder 2">
            <a:extLst>
              <a:ext uri="{FF2B5EF4-FFF2-40B4-BE49-F238E27FC236}">
                <a16:creationId xmlns:a16="http://schemas.microsoft.com/office/drawing/2014/main" id="{0F6EEDCA-FE21-8C42-ABA7-52A42DBC154E}"/>
              </a:ext>
            </a:extLst>
          </p:cNvPr>
          <p:cNvSpPr txBox="1">
            <a:spLocks/>
          </p:cNvSpPr>
          <p:nvPr/>
        </p:nvSpPr>
        <p:spPr>
          <a:xfrm>
            <a:off x="285657" y="2838917"/>
            <a:ext cx="5295331" cy="8925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54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1080"/>
              </a:spcBef>
              <a:spcAft>
                <a:spcPts val="0"/>
              </a:spcAft>
              <a:buClr>
                <a:schemeClr val="tx1"/>
              </a:buClr>
              <a:buSzPct val="90000"/>
              <a:buFont typeface="Wingdings" panose="05000000000000000000" pitchFamily="2" charset="2"/>
              <a:buNone/>
              <a:tabLst/>
              <a:defRPr sz="2000" kern="1200" spc="0" baseline="0">
                <a:solidFill>
                  <a:schemeClr val="bg1"/>
                </a:solidFill>
                <a:latin typeface="+mn-lt"/>
                <a:ea typeface="+mn-ea"/>
                <a:cs typeface="+mn-cs"/>
              </a:defRPr>
            </a:lvl2pPr>
            <a:lvl3pPr marL="2317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solidFill>
                  <a:schemeClr val="tx1"/>
                </a:solidFill>
                <a:latin typeface="+mn-lt"/>
                <a:ea typeface="+mn-ea"/>
                <a:cs typeface="+mn-cs"/>
              </a:defRPr>
            </a:lvl3pPr>
            <a:lvl4pPr marL="460239"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solidFill>
                  <a:schemeClr val="tx1"/>
                </a:solidFill>
                <a:latin typeface="+mn-lt"/>
                <a:ea typeface="+mn-ea"/>
                <a:cs typeface="+mn-cs"/>
              </a:defRPr>
            </a:lvl4pPr>
            <a:lvl5pPr marL="68559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abhishek.msft@outlook.com</a:t>
            </a:r>
          </a:p>
          <a:p>
            <a:r>
              <a:rPr lang="en-US" sz="2000" dirty="0"/>
              <a:t>@AbhiForTweeting</a:t>
            </a:r>
          </a:p>
        </p:txBody>
      </p:sp>
    </p:spTree>
    <p:extLst>
      <p:ext uri="{BB962C8B-B14F-4D97-AF65-F5344CB8AC3E}">
        <p14:creationId xmlns:p14="http://schemas.microsoft.com/office/powerpoint/2010/main" val="1115206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Data + Analytics</a:t>
            </a:r>
          </a:p>
        </p:txBody>
      </p:sp>
      <p:grpSp>
        <p:nvGrpSpPr>
          <p:cNvPr id="26" name="Group 25"/>
          <p:cNvGrpSpPr/>
          <p:nvPr/>
        </p:nvGrpSpPr>
        <p:grpSpPr>
          <a:xfrm>
            <a:off x="8199076" y="2596846"/>
            <a:ext cx="1315719" cy="1133545"/>
            <a:chOff x="8199076" y="2596846"/>
            <a:chExt cx="1315719" cy="1133545"/>
          </a:xfrm>
        </p:grpSpPr>
        <p:grpSp>
          <p:nvGrpSpPr>
            <p:cNvPr id="21" name="Group 20"/>
            <p:cNvGrpSpPr/>
            <p:nvPr/>
          </p:nvGrpSpPr>
          <p:grpSpPr>
            <a:xfrm>
              <a:off x="8199078" y="2596846"/>
              <a:ext cx="1315717" cy="488734"/>
              <a:chOff x="4413164" y="3922505"/>
              <a:chExt cx="1052306"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6" name="TextBox 185"/>
              <p:cNvSpPr txBox="1"/>
              <p:nvPr/>
            </p:nvSpPr>
            <p:spPr>
              <a:xfrm>
                <a:off x="4736583" y="3936067"/>
                <a:ext cx="728887"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7"/>
              <a:ext cx="1294684" cy="627864"/>
              <a:chOff x="6257227" y="2721288"/>
              <a:chExt cx="1035484" cy="502163"/>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2" name="TextBox 161"/>
              <p:cNvSpPr txBox="1"/>
              <p:nvPr/>
            </p:nvSpPr>
            <p:spPr>
              <a:xfrm>
                <a:off x="6580646" y="2721288"/>
                <a:ext cx="712065"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1" y="2582424"/>
            <a:ext cx="1539559" cy="2235218"/>
            <a:chOff x="4495191" y="2582424"/>
            <a:chExt cx="1539559" cy="2235218"/>
          </a:xfrm>
        </p:grpSpPr>
        <p:grpSp>
          <p:nvGrpSpPr>
            <p:cNvPr id="8" name="Group 7"/>
            <p:cNvGrpSpPr/>
            <p:nvPr/>
          </p:nvGrpSpPr>
          <p:grpSpPr>
            <a:xfrm>
              <a:off x="4495192" y="4328909"/>
              <a:ext cx="1148235" cy="488733"/>
              <a:chOff x="6257227" y="2200031"/>
              <a:chExt cx="918354"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4" name="TextBox 83"/>
              <p:cNvSpPr txBox="1"/>
              <p:nvPr/>
            </p:nvSpPr>
            <p:spPr>
              <a:xfrm>
                <a:off x="6580646" y="2213592"/>
                <a:ext cx="59493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530518" cy="488733"/>
              <a:chOff x="6257227" y="3348347"/>
              <a:chExt cx="1224103"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5" name="TextBox 174"/>
              <p:cNvSpPr txBox="1"/>
              <p:nvPr/>
            </p:nvSpPr>
            <p:spPr>
              <a:xfrm>
                <a:off x="6580646" y="3361908"/>
                <a:ext cx="900684"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1" y="2582424"/>
              <a:ext cx="1539559" cy="488733"/>
              <a:chOff x="4413164" y="2191898"/>
              <a:chExt cx="123133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0" name="TextBox 159"/>
              <p:cNvSpPr txBox="1"/>
              <p:nvPr/>
            </p:nvSpPr>
            <p:spPr>
              <a:xfrm>
                <a:off x="4736583" y="2205459"/>
                <a:ext cx="90791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440815" cy="488733"/>
              <a:chOff x="6398218" y="429319"/>
              <a:chExt cx="1440815"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3" name="TextBox 172"/>
              <p:cNvSpPr txBox="1"/>
              <p:nvPr/>
            </p:nvSpPr>
            <p:spPr>
              <a:xfrm>
                <a:off x="6802595" y="446275"/>
                <a:ext cx="1036438"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518367"/>
            <a:ext cx="1420295" cy="1719345"/>
            <a:chOff x="6340167" y="2518367"/>
            <a:chExt cx="1420295" cy="1719345"/>
          </a:xfrm>
        </p:grpSpPr>
        <p:grpSp>
          <p:nvGrpSpPr>
            <p:cNvPr id="22" name="Group 21"/>
            <p:cNvGrpSpPr/>
            <p:nvPr/>
          </p:nvGrpSpPr>
          <p:grpSpPr>
            <a:xfrm>
              <a:off x="6340167" y="2518367"/>
              <a:ext cx="1420295" cy="627865"/>
              <a:chOff x="4413164" y="4443762"/>
              <a:chExt cx="1135947" cy="50216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9" name="TextBox 198"/>
              <p:cNvSpPr txBox="1"/>
              <p:nvPr/>
            </p:nvSpPr>
            <p:spPr>
              <a:xfrm>
                <a:off x="4736583" y="4443762"/>
                <a:ext cx="812528"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8" y="3748978"/>
              <a:ext cx="1117586" cy="488734"/>
              <a:chOff x="8092919" y="3613824"/>
              <a:chExt cx="893841"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8" name="TextBox 187"/>
              <p:cNvSpPr txBox="1"/>
              <p:nvPr/>
            </p:nvSpPr>
            <p:spPr>
              <a:xfrm>
                <a:off x="8416338" y="3627386"/>
                <a:ext cx="570422"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09881" cy="488733"/>
              <a:chOff x="4509641" y="3358611"/>
              <a:chExt cx="1309881"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2" name="TextBox 91"/>
              <p:cNvSpPr txBox="1"/>
              <p:nvPr/>
            </p:nvSpPr>
            <p:spPr>
              <a:xfrm>
                <a:off x="4914018" y="3375566"/>
                <a:ext cx="9055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2939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601618"/>
            <a:ext cx="1485444" cy="1126179"/>
            <a:chOff x="9827156" y="2601618"/>
            <a:chExt cx="1485444" cy="1126179"/>
          </a:xfrm>
        </p:grpSpPr>
        <p:grpSp>
          <p:nvGrpSpPr>
            <p:cNvPr id="13" name="Group 12"/>
            <p:cNvGrpSpPr/>
            <p:nvPr/>
          </p:nvGrpSpPr>
          <p:grpSpPr>
            <a:xfrm>
              <a:off x="9827156" y="2601618"/>
              <a:ext cx="1472297" cy="488733"/>
              <a:chOff x="4413164" y="2733893"/>
              <a:chExt cx="1177538"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7" name="TextBox 86"/>
              <p:cNvSpPr txBox="1"/>
              <p:nvPr/>
            </p:nvSpPr>
            <p:spPr>
              <a:xfrm>
                <a:off x="4736583" y="2747454"/>
                <a:ext cx="854119"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8" y="3099933"/>
              <a:ext cx="1485442" cy="627864"/>
              <a:chOff x="6257227" y="4443762"/>
              <a:chExt cx="1188051" cy="502163"/>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1" name="TextBox 110"/>
              <p:cNvSpPr txBox="1"/>
              <p:nvPr/>
            </p:nvSpPr>
            <p:spPr>
              <a:xfrm>
                <a:off x="6580646" y="4443762"/>
                <a:ext cx="864632" cy="502163"/>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a:t>
            </a: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Internet of Things</a:t>
            </a:r>
          </a:p>
        </p:txBody>
      </p:sp>
      <p:grpSp>
        <p:nvGrpSpPr>
          <p:cNvPr id="14" name="Group 13"/>
          <p:cNvGrpSpPr/>
          <p:nvPr/>
        </p:nvGrpSpPr>
        <p:grpSpPr>
          <a:xfrm>
            <a:off x="6993657" y="3659371"/>
            <a:ext cx="1940919" cy="863990"/>
            <a:chOff x="7019427" y="3801417"/>
            <a:chExt cx="1940919" cy="863990"/>
          </a:xfrm>
        </p:grpSpPr>
        <p:grpSp>
          <p:nvGrpSpPr>
            <p:cNvPr id="169" name="Group 168"/>
            <p:cNvGrpSpPr/>
            <p:nvPr/>
          </p:nvGrpSpPr>
          <p:grpSpPr>
            <a:xfrm>
              <a:off x="7019427" y="3801417"/>
              <a:ext cx="1940919" cy="863990"/>
              <a:chOff x="4413164" y="2200031"/>
              <a:chExt cx="878112"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1" name="TextBox 170"/>
              <p:cNvSpPr txBox="1"/>
              <p:nvPr/>
            </p:nvSpPr>
            <p:spPr>
              <a:xfrm>
                <a:off x="4776390" y="2218588"/>
                <a:ext cx="514886"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7" y="3659371"/>
            <a:ext cx="2094614" cy="863990"/>
            <a:chOff x="4765668" y="3659371"/>
            <a:chExt cx="2094614" cy="863990"/>
          </a:xfrm>
        </p:grpSpPr>
        <p:grpSp>
          <p:nvGrpSpPr>
            <p:cNvPr id="111" name="Group 110"/>
            <p:cNvGrpSpPr/>
            <p:nvPr/>
          </p:nvGrpSpPr>
          <p:grpSpPr>
            <a:xfrm>
              <a:off x="4765668" y="3659371"/>
              <a:ext cx="2094614" cy="863990"/>
              <a:chOff x="4413164" y="2200031"/>
              <a:chExt cx="947647"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21" name="TextBox 120"/>
              <p:cNvSpPr txBox="1"/>
              <p:nvPr/>
            </p:nvSpPr>
            <p:spPr>
              <a:xfrm>
                <a:off x="4776390" y="2274982"/>
                <a:ext cx="584421"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3" y="3659371"/>
            <a:ext cx="1863006" cy="863990"/>
            <a:chOff x="9475472" y="3659371"/>
            <a:chExt cx="1863006" cy="863990"/>
          </a:xfrm>
        </p:grpSpPr>
        <p:grpSp>
          <p:nvGrpSpPr>
            <p:cNvPr id="176" name="Group 175"/>
            <p:cNvGrpSpPr/>
            <p:nvPr/>
          </p:nvGrpSpPr>
          <p:grpSpPr>
            <a:xfrm>
              <a:off x="9475472" y="3659371"/>
              <a:ext cx="1863006" cy="863990"/>
              <a:chOff x="4413164" y="2200031"/>
              <a:chExt cx="842863"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8" name="TextBox 177"/>
              <p:cNvSpPr txBox="1"/>
              <p:nvPr/>
            </p:nvSpPr>
            <p:spPr>
              <a:xfrm>
                <a:off x="4781435" y="2274982"/>
                <a:ext cx="47459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ea typeface="+mn-ea"/>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ea typeface="+mn-ea"/>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latin typeface="+mj-lt"/>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423" y="558742"/>
            <a:ext cx="11495631" cy="1026440"/>
          </a:xfrm>
        </p:spPr>
        <p:txBody>
          <a:bodyPr>
            <a:noAutofit/>
          </a:bodyPr>
          <a:lstStyle/>
          <a:p>
            <a:pPr algn="ctr"/>
            <a:r>
              <a:rPr lang="en-GB" dirty="0">
                <a:latin typeface="Segoe UI Light"/>
                <a:cs typeface="Segoe UI Light"/>
              </a:rPr>
              <a:t>Agenda.</a:t>
            </a:r>
            <a:endParaRPr lang="en-US" sz="4896" dirty="0"/>
          </a:p>
        </p:txBody>
      </p:sp>
      <p:sp>
        <p:nvSpPr>
          <p:cNvPr id="3" name="Subtitle 2"/>
          <p:cNvSpPr>
            <a:spLocks noGrp="1"/>
          </p:cNvSpPr>
          <p:nvPr>
            <p:ph idx="1"/>
          </p:nvPr>
        </p:nvSpPr>
        <p:spPr/>
        <p:txBody>
          <a:bodyPr vert="horz" wrap="square" lIns="93260" tIns="46630" rIns="93260" bIns="46630" rtlCol="0" anchor="t">
            <a:normAutofit/>
          </a:bodyPr>
          <a:lstStyle/>
          <a:p>
            <a:pPr>
              <a:buNone/>
            </a:pPr>
            <a:endParaRPr lang="en-GB" dirty="0"/>
          </a:p>
          <a:p>
            <a:pPr>
              <a:buNone/>
            </a:pPr>
            <a:endParaRPr lang="en-GB" dirty="0"/>
          </a:p>
        </p:txBody>
      </p:sp>
      <p:graphicFrame>
        <p:nvGraphicFramePr>
          <p:cNvPr id="4" name="Table 4">
            <a:extLst>
              <a:ext uri="{FF2B5EF4-FFF2-40B4-BE49-F238E27FC236}">
                <a16:creationId xmlns:a16="http://schemas.microsoft.com/office/drawing/2014/main" id="{151E8D25-14CC-42C9-8443-30A0493FD413}"/>
              </a:ext>
            </a:extLst>
          </p:cNvPr>
          <p:cNvGraphicFramePr>
            <a:graphicFrameLocks noGrp="1"/>
          </p:cNvGraphicFramePr>
          <p:nvPr>
            <p:extLst>
              <p:ext uri="{D42A27DB-BD31-4B8C-83A1-F6EECF244321}">
                <p14:modId xmlns:p14="http://schemas.microsoft.com/office/powerpoint/2010/main" val="3871211699"/>
              </p:ext>
            </p:extLst>
          </p:nvPr>
        </p:nvGraphicFramePr>
        <p:xfrm>
          <a:off x="496326" y="1617237"/>
          <a:ext cx="11356350" cy="4916845"/>
        </p:xfrm>
        <a:graphic>
          <a:graphicData uri="http://schemas.openxmlformats.org/drawingml/2006/table">
            <a:tbl>
              <a:tblPr firstRow="1" bandRow="1">
                <a:tableStyleId>{7DF18680-E054-41AD-8BC1-D1AEF772440D}</a:tableStyleId>
              </a:tblPr>
              <a:tblGrid>
                <a:gridCol w="2486942">
                  <a:extLst>
                    <a:ext uri="{9D8B030D-6E8A-4147-A177-3AD203B41FA5}">
                      <a16:colId xmlns:a16="http://schemas.microsoft.com/office/drawing/2014/main" val="3113910051"/>
                    </a:ext>
                  </a:extLst>
                </a:gridCol>
                <a:gridCol w="7557973">
                  <a:extLst>
                    <a:ext uri="{9D8B030D-6E8A-4147-A177-3AD203B41FA5}">
                      <a16:colId xmlns:a16="http://schemas.microsoft.com/office/drawing/2014/main" val="3098958576"/>
                    </a:ext>
                  </a:extLst>
                </a:gridCol>
                <a:gridCol w="1311435">
                  <a:extLst>
                    <a:ext uri="{9D8B030D-6E8A-4147-A177-3AD203B41FA5}">
                      <a16:colId xmlns:a16="http://schemas.microsoft.com/office/drawing/2014/main" val="2166080752"/>
                    </a:ext>
                  </a:extLst>
                </a:gridCol>
              </a:tblGrid>
              <a:tr h="378220">
                <a:tc>
                  <a:txBody>
                    <a:bodyPr/>
                    <a:lstStyle/>
                    <a:p>
                      <a:pPr lvl="0" algn="ctr">
                        <a:buNone/>
                      </a:pPr>
                      <a:r>
                        <a:rPr lang="en-GB" sz="1800" u="none" strike="noStrike" noProof="0" dirty="0"/>
                        <a:t>Schedule</a:t>
                      </a:r>
                    </a:p>
                  </a:txBody>
                  <a:tcPr marL="93260" marR="93260" marT="46630" marB="46630"/>
                </a:tc>
                <a:tc>
                  <a:txBody>
                    <a:bodyPr/>
                    <a:lstStyle/>
                    <a:p>
                      <a:pPr lvl="0" algn="ctr">
                        <a:buNone/>
                      </a:pPr>
                      <a:r>
                        <a:rPr lang="en-GB" sz="1800" u="none" strike="noStrike" noProof="0" dirty="0"/>
                        <a:t>Item</a:t>
                      </a:r>
                    </a:p>
                  </a:txBody>
                  <a:tcPr marL="93260" marR="93260" marT="46630" marB="46630"/>
                </a:tc>
                <a:tc>
                  <a:txBody>
                    <a:bodyPr/>
                    <a:lstStyle/>
                    <a:p>
                      <a:pPr lvl="0" algn="ctr">
                        <a:buNone/>
                      </a:pPr>
                      <a:r>
                        <a:rPr lang="en-GB" sz="1800" u="none" strike="noStrike" noProof="0" dirty="0"/>
                        <a:t>Duration</a:t>
                      </a:r>
                    </a:p>
                  </a:txBody>
                  <a:tcPr marL="93260" marR="93260" marT="46630" marB="46630"/>
                </a:tc>
                <a:extLst>
                  <a:ext uri="{0D108BD9-81ED-4DB2-BD59-A6C34878D82A}">
                    <a16:rowId xmlns:a16="http://schemas.microsoft.com/office/drawing/2014/main" val="2717445692"/>
                  </a:ext>
                </a:extLst>
              </a:tr>
              <a:tr h="378221">
                <a:tc>
                  <a:txBody>
                    <a:bodyPr/>
                    <a:lstStyle/>
                    <a:p>
                      <a:pPr lvl="0" algn="l">
                        <a:buNone/>
                      </a:pPr>
                      <a:r>
                        <a:rPr lang="en-GB" sz="1800" b="0" i="0" u="none" strike="noStrike" noProof="0" dirty="0">
                          <a:solidFill>
                            <a:srgbClr val="000000"/>
                          </a:solidFill>
                          <a:latin typeface="Calibri"/>
                        </a:rPr>
                        <a:t>9:00 AM to 9:30 AM</a:t>
                      </a:r>
                      <a:endParaRPr lang="en-US" sz="1800" dirty="0"/>
                    </a:p>
                  </a:txBody>
                  <a:tcPr marL="93260" marR="93260" marT="46630" marB="46630"/>
                </a:tc>
                <a:tc>
                  <a:txBody>
                    <a:bodyPr/>
                    <a:lstStyle/>
                    <a:p>
                      <a:pPr lvl="0" algn="l">
                        <a:buNone/>
                      </a:pPr>
                      <a:r>
                        <a:rPr lang="en-GB" sz="1800" u="none" strike="noStrike" noProof="0" dirty="0"/>
                        <a:t>Introduction to Cloud development strategies</a:t>
                      </a:r>
                      <a:endParaRPr lang="en-US" sz="1800" dirty="0"/>
                    </a:p>
                  </a:txBody>
                  <a:tcPr marL="93260" marR="93260" marT="46630" marB="46630"/>
                </a:tc>
                <a:tc>
                  <a:txBody>
                    <a:bodyPr/>
                    <a:lstStyle/>
                    <a:p>
                      <a:pPr lvl="0" algn="l">
                        <a:buNone/>
                      </a:pPr>
                      <a:r>
                        <a:rPr lang="en-GB" sz="1800" u="none" strike="noStrike" noProof="0" dirty="0"/>
                        <a:t>30 mins</a:t>
                      </a:r>
                      <a:endParaRPr lang="en-US" sz="1800"/>
                    </a:p>
                  </a:txBody>
                  <a:tcPr marL="93260" marR="93260" marT="46630" marB="46630"/>
                </a:tc>
                <a:extLst>
                  <a:ext uri="{0D108BD9-81ED-4DB2-BD59-A6C34878D82A}">
                    <a16:rowId xmlns:a16="http://schemas.microsoft.com/office/drawing/2014/main" val="2306877943"/>
                  </a:ext>
                </a:extLst>
              </a:tr>
              <a:tr h="378221">
                <a:tc>
                  <a:txBody>
                    <a:bodyPr/>
                    <a:lstStyle/>
                    <a:p>
                      <a:pPr lvl="0" algn="l">
                        <a:buNone/>
                      </a:pPr>
                      <a:r>
                        <a:rPr lang="en-GB" sz="1800" b="0" i="0" u="none" strike="noStrike" noProof="0" dirty="0">
                          <a:solidFill>
                            <a:srgbClr val="000000"/>
                          </a:solidFill>
                          <a:latin typeface="Calibri"/>
                        </a:rPr>
                        <a:t>9:30 AM to 10:00 AM</a:t>
                      </a:r>
                      <a:endParaRPr lang="en-US" sz="1800" dirty="0"/>
                    </a:p>
                  </a:txBody>
                  <a:tcPr marL="93260" marR="93260" marT="46630" marB="46630"/>
                </a:tc>
                <a:tc>
                  <a:txBody>
                    <a:bodyPr/>
                    <a:lstStyle/>
                    <a:p>
                      <a:pPr lvl="0" algn="l">
                        <a:buNone/>
                      </a:pPr>
                      <a:r>
                        <a:rPr lang="en-GB" sz="1800" u="none" strike="noStrike" noProof="0" dirty="0"/>
                        <a:t>Azure Pass registrations</a:t>
                      </a:r>
                    </a:p>
                  </a:txBody>
                  <a:tcPr marL="93260" marR="93260" marT="46630" marB="46630"/>
                </a:tc>
                <a:tc>
                  <a:txBody>
                    <a:bodyPr/>
                    <a:lstStyle/>
                    <a:p>
                      <a:pPr lvl="0" algn="l">
                        <a:buNone/>
                      </a:pPr>
                      <a:r>
                        <a:rPr lang="en-GB" sz="1800" u="none" strike="noStrike" noProof="0" dirty="0"/>
                        <a:t>30 mins</a:t>
                      </a:r>
                      <a:endParaRPr lang="en-US" sz="1800" dirty="0"/>
                    </a:p>
                  </a:txBody>
                  <a:tcPr marL="93260" marR="93260" marT="46630" marB="46630"/>
                </a:tc>
                <a:extLst>
                  <a:ext uri="{0D108BD9-81ED-4DB2-BD59-A6C34878D82A}">
                    <a16:rowId xmlns:a16="http://schemas.microsoft.com/office/drawing/2014/main" val="564471078"/>
                  </a:ext>
                </a:extLst>
              </a:tr>
              <a:tr h="378220">
                <a:tc>
                  <a:txBody>
                    <a:bodyPr/>
                    <a:lstStyle/>
                    <a:p>
                      <a:pPr lvl="0" algn="l">
                        <a:buNone/>
                      </a:pPr>
                      <a:r>
                        <a:rPr lang="en-GB" sz="1800" b="0" i="0" u="none" strike="noStrike" noProof="0" dirty="0">
                          <a:solidFill>
                            <a:srgbClr val="000000"/>
                          </a:solidFill>
                          <a:latin typeface="Calibri"/>
                        </a:rPr>
                        <a:t>10:00 AM to 11:00 AM</a:t>
                      </a:r>
                      <a:endParaRPr lang="en-US" sz="1800" dirty="0"/>
                    </a:p>
                  </a:txBody>
                  <a:tcPr marL="93260" marR="93260" marT="46630" marB="46630"/>
                </a:tc>
                <a:tc>
                  <a:txBody>
                    <a:bodyPr/>
                    <a:lstStyle/>
                    <a:p>
                      <a:pPr lvl="0" algn="l">
                        <a:buNone/>
                      </a:pPr>
                      <a:r>
                        <a:rPr lang="en-GB" sz="1800" u="none" strike="noStrike" noProof="0" dirty="0"/>
                        <a:t>Introduction to Cloud services (IaaS, PaaS, SaaS)</a:t>
                      </a:r>
                      <a:endParaRPr lang="en-US" sz="1800" dirty="0"/>
                    </a:p>
                  </a:txBody>
                  <a:tcPr marL="93260" marR="93260" marT="46630" marB="46630"/>
                </a:tc>
                <a:tc>
                  <a:txBody>
                    <a:bodyPr/>
                    <a:lstStyle/>
                    <a:p>
                      <a:pPr lvl="0" algn="l">
                        <a:buNone/>
                      </a:pPr>
                      <a:r>
                        <a:rPr lang="en-GB" sz="1800" u="none" strike="noStrike" noProof="0" dirty="0"/>
                        <a:t>1 hour</a:t>
                      </a:r>
                      <a:endParaRPr lang="en-US" sz="1800"/>
                    </a:p>
                  </a:txBody>
                  <a:tcPr marL="93260" marR="93260" marT="46630" marB="46630"/>
                </a:tc>
                <a:extLst>
                  <a:ext uri="{0D108BD9-81ED-4DB2-BD59-A6C34878D82A}">
                    <a16:rowId xmlns:a16="http://schemas.microsoft.com/office/drawing/2014/main" val="3053535618"/>
                  </a:ext>
                </a:extLst>
              </a:tr>
              <a:tr h="378219">
                <a:tc>
                  <a:txBody>
                    <a:bodyPr/>
                    <a:lstStyle/>
                    <a:p>
                      <a:pPr lvl="0" algn="l">
                        <a:buNone/>
                      </a:pPr>
                      <a:r>
                        <a:rPr lang="en-GB" sz="1800" b="0" i="0" u="none" strike="noStrike" noProof="0" dirty="0">
                          <a:solidFill>
                            <a:srgbClr val="000000"/>
                          </a:solidFill>
                          <a:latin typeface="Calibri"/>
                        </a:rPr>
                        <a:t>11:00 AM to 11:15 AM</a:t>
                      </a:r>
                      <a:endParaRPr lang="en-US" sz="1800" dirty="0"/>
                    </a:p>
                  </a:txBody>
                  <a:tcPr marL="93260" marR="93260" marT="46630" marB="46630"/>
                </a:tc>
                <a:tc>
                  <a:txBody>
                    <a:bodyPr/>
                    <a:lstStyle/>
                    <a:p>
                      <a:pPr lvl="0" algn="l">
                        <a:buNone/>
                      </a:pPr>
                      <a:r>
                        <a:rPr lang="en-GB" sz="1800" u="none" strike="noStrike" noProof="0" dirty="0"/>
                        <a:t>Break</a:t>
                      </a:r>
                      <a:endParaRPr lang="en-US" sz="1800" u="none" strike="noStrike" noProof="0" dirty="0"/>
                    </a:p>
                  </a:txBody>
                  <a:tcPr marL="93260" marR="93260" marT="46630" marB="46630"/>
                </a:tc>
                <a:tc>
                  <a:txBody>
                    <a:bodyPr/>
                    <a:lstStyle/>
                    <a:p>
                      <a:pPr lvl="0" algn="l">
                        <a:buNone/>
                      </a:pPr>
                      <a:r>
                        <a:rPr lang="en-GB" sz="1800" u="none" strike="noStrike" noProof="0" dirty="0"/>
                        <a:t>15 mins</a:t>
                      </a:r>
                      <a:endParaRPr lang="en-US" sz="1800"/>
                    </a:p>
                  </a:txBody>
                  <a:tcPr marL="93260" marR="93260" marT="46630" marB="46630"/>
                </a:tc>
                <a:extLst>
                  <a:ext uri="{0D108BD9-81ED-4DB2-BD59-A6C34878D82A}">
                    <a16:rowId xmlns:a16="http://schemas.microsoft.com/office/drawing/2014/main" val="2578566145"/>
                  </a:ext>
                </a:extLst>
              </a:tr>
              <a:tr h="378218">
                <a:tc>
                  <a:txBody>
                    <a:bodyPr/>
                    <a:lstStyle/>
                    <a:p>
                      <a:pPr lvl="0" algn="l">
                        <a:buNone/>
                      </a:pPr>
                      <a:r>
                        <a:rPr lang="en-GB" sz="1800" b="0" i="0" u="none" strike="noStrike" noProof="0" dirty="0">
                          <a:solidFill>
                            <a:srgbClr val="000000"/>
                          </a:solidFill>
                          <a:latin typeface="Calibri"/>
                        </a:rPr>
                        <a:t>11:15 AM to 12:00 PM</a:t>
                      </a:r>
                      <a:endParaRPr lang="en-US" sz="1800" dirty="0"/>
                    </a:p>
                  </a:txBody>
                  <a:tcPr marL="93260" marR="93260" marT="46630" marB="46630"/>
                </a:tc>
                <a:tc>
                  <a:txBody>
                    <a:bodyPr/>
                    <a:lstStyle/>
                    <a:p>
                      <a:pPr lvl="0" algn="l">
                        <a:buNone/>
                      </a:pPr>
                      <a:r>
                        <a:rPr lang="en-GB" sz="1800" u="none" strike="noStrike" noProof="0" dirty="0"/>
                        <a:t>Introduction to ASP.NET Core WebAPI</a:t>
                      </a:r>
                      <a:endParaRPr lang="en-US" sz="1800" u="none" strike="noStrike" noProof="0" dirty="0" err="1"/>
                    </a:p>
                  </a:txBody>
                  <a:tcPr marL="93260" marR="93260" marT="46630" marB="46630"/>
                </a:tc>
                <a:tc>
                  <a:txBody>
                    <a:bodyPr/>
                    <a:lstStyle/>
                    <a:p>
                      <a:pPr lvl="0" algn="l">
                        <a:buNone/>
                      </a:pPr>
                      <a:r>
                        <a:rPr lang="en-GB" sz="1800" u="none" strike="noStrike" noProof="0" dirty="0"/>
                        <a:t>45 mins</a:t>
                      </a:r>
                      <a:endParaRPr lang="en-US" sz="1800" dirty="0"/>
                    </a:p>
                  </a:txBody>
                  <a:tcPr marL="93260" marR="93260" marT="46630" marB="46630"/>
                </a:tc>
                <a:extLst>
                  <a:ext uri="{0D108BD9-81ED-4DB2-BD59-A6C34878D82A}">
                    <a16:rowId xmlns:a16="http://schemas.microsoft.com/office/drawing/2014/main" val="1191311924"/>
                  </a:ext>
                </a:extLst>
              </a:tr>
              <a:tr h="378218">
                <a:tc>
                  <a:txBody>
                    <a:bodyPr/>
                    <a:lstStyle/>
                    <a:p>
                      <a:pPr lvl="0" algn="l">
                        <a:buNone/>
                      </a:pPr>
                      <a:r>
                        <a:rPr lang="en-GB" sz="1800" b="0" i="0" u="none" strike="noStrike" noProof="0" dirty="0">
                          <a:solidFill>
                            <a:srgbClr val="000000"/>
                          </a:solidFill>
                          <a:latin typeface="Calibri"/>
                        </a:rPr>
                        <a:t>12:00 PM to 01:00 PM</a:t>
                      </a:r>
                      <a:endParaRPr lang="en-US" sz="1800" dirty="0"/>
                    </a:p>
                  </a:txBody>
                  <a:tcPr marL="93260" marR="93260" marT="46630" marB="46630"/>
                </a:tc>
                <a:tc>
                  <a:txBody>
                    <a:bodyPr/>
                    <a:lstStyle/>
                    <a:p>
                      <a:pPr lvl="0" algn="l">
                        <a:buNone/>
                      </a:pPr>
                      <a:r>
                        <a:rPr lang="en-GB" sz="1800" b="1" i="0" u="none" strike="noStrike" noProof="0" dirty="0">
                          <a:solidFill>
                            <a:srgbClr val="000000"/>
                          </a:solidFill>
                          <a:latin typeface="Calibri"/>
                        </a:rPr>
                        <a:t>Hands on - ASP.Net Core WebApi</a:t>
                      </a:r>
                      <a:endParaRPr lang="en-US" sz="1800" b="1" dirty="0" err="1"/>
                    </a:p>
                  </a:txBody>
                  <a:tcPr marL="93260" marR="93260" marT="46630" marB="46630"/>
                </a:tc>
                <a:tc>
                  <a:txBody>
                    <a:bodyPr/>
                    <a:lstStyle/>
                    <a:p>
                      <a:pPr lvl="0" algn="l">
                        <a:buNone/>
                      </a:pPr>
                      <a:r>
                        <a:rPr lang="en-GB" sz="1800" u="none" strike="noStrike" noProof="0" dirty="0"/>
                        <a:t>1 hour</a:t>
                      </a:r>
                      <a:endParaRPr lang="en-US" sz="1800"/>
                    </a:p>
                  </a:txBody>
                  <a:tcPr marL="93260" marR="93260" marT="46630" marB="46630"/>
                </a:tc>
                <a:extLst>
                  <a:ext uri="{0D108BD9-81ED-4DB2-BD59-A6C34878D82A}">
                    <a16:rowId xmlns:a16="http://schemas.microsoft.com/office/drawing/2014/main" val="1014079374"/>
                  </a:ext>
                </a:extLst>
              </a:tr>
              <a:tr h="378218">
                <a:tc>
                  <a:txBody>
                    <a:bodyPr/>
                    <a:lstStyle/>
                    <a:p>
                      <a:pPr lvl="0" algn="l">
                        <a:buNone/>
                      </a:pPr>
                      <a:r>
                        <a:rPr lang="en-GB" sz="1800" b="0" i="0" u="none" strike="noStrike" noProof="0" dirty="0">
                          <a:solidFill>
                            <a:srgbClr val="000000"/>
                          </a:solidFill>
                          <a:latin typeface="Calibri"/>
                        </a:rPr>
                        <a:t>01:00 PM to 02:00 PM</a:t>
                      </a:r>
                      <a:endParaRPr lang="en-US" sz="1800" dirty="0"/>
                    </a:p>
                  </a:txBody>
                  <a:tcPr marL="93260" marR="93260" marT="46630" marB="46630"/>
                </a:tc>
                <a:tc>
                  <a:txBody>
                    <a:bodyPr/>
                    <a:lstStyle/>
                    <a:p>
                      <a:pPr lvl="0" algn="l">
                        <a:buNone/>
                      </a:pPr>
                      <a:r>
                        <a:rPr lang="en-GB" sz="1800" u="none" strike="noStrike" noProof="0" dirty="0"/>
                        <a:t>Lunch</a:t>
                      </a:r>
                      <a:endParaRPr lang="en-US" sz="1800" u="none" strike="noStrike" noProof="0" dirty="0"/>
                    </a:p>
                  </a:txBody>
                  <a:tcPr marL="93260" marR="93260" marT="46630" marB="46630"/>
                </a:tc>
                <a:tc>
                  <a:txBody>
                    <a:bodyPr/>
                    <a:lstStyle/>
                    <a:p>
                      <a:pPr lvl="0" algn="l">
                        <a:buNone/>
                      </a:pPr>
                      <a:r>
                        <a:rPr lang="en-GB" sz="1800" u="none" strike="noStrike" noProof="0" dirty="0"/>
                        <a:t>1 hour</a:t>
                      </a:r>
                      <a:endParaRPr lang="en-US" sz="1800"/>
                    </a:p>
                  </a:txBody>
                  <a:tcPr marL="93260" marR="93260" marT="46630" marB="46630"/>
                </a:tc>
                <a:extLst>
                  <a:ext uri="{0D108BD9-81ED-4DB2-BD59-A6C34878D82A}">
                    <a16:rowId xmlns:a16="http://schemas.microsoft.com/office/drawing/2014/main" val="2328653189"/>
                  </a:ext>
                </a:extLst>
              </a:tr>
              <a:tr h="378218">
                <a:tc>
                  <a:txBody>
                    <a:bodyPr/>
                    <a:lstStyle/>
                    <a:p>
                      <a:pPr lvl="0" algn="l">
                        <a:buNone/>
                      </a:pPr>
                      <a:r>
                        <a:rPr lang="en-GB" sz="1800" b="0" i="0" u="none" strike="noStrike" noProof="0" dirty="0">
                          <a:solidFill>
                            <a:srgbClr val="000000"/>
                          </a:solidFill>
                          <a:latin typeface="Calibri"/>
                        </a:rPr>
                        <a:t>02:00 PM to 02:45 PM</a:t>
                      </a:r>
                      <a:endParaRPr lang="en-US" sz="1800" dirty="0"/>
                    </a:p>
                  </a:txBody>
                  <a:tcPr marL="93260" marR="93260" marT="46630" marB="46630"/>
                </a:tc>
                <a:tc>
                  <a:txBody>
                    <a:bodyPr/>
                    <a:lstStyle/>
                    <a:p>
                      <a:pPr lvl="0" algn="l">
                        <a:buNone/>
                      </a:pPr>
                      <a:r>
                        <a:rPr lang="en-GB" sz="1800" b="0" i="0" u="none" strike="noStrike" noProof="0" dirty="0">
                          <a:solidFill>
                            <a:srgbClr val="000000"/>
                          </a:solidFill>
                          <a:latin typeface="Calibri"/>
                        </a:rPr>
                        <a:t>Going serverless with Azure Functions</a:t>
                      </a:r>
                      <a:endParaRPr lang="en-US" sz="1800" dirty="0"/>
                    </a:p>
                  </a:txBody>
                  <a:tcPr marL="93260" marR="93260" marT="46630" marB="46630"/>
                </a:tc>
                <a:tc>
                  <a:txBody>
                    <a:bodyPr/>
                    <a:lstStyle/>
                    <a:p>
                      <a:pPr lvl="0" algn="l">
                        <a:buNone/>
                      </a:pPr>
                      <a:r>
                        <a:rPr lang="en-GB" sz="1800" u="none" strike="noStrike" noProof="0" dirty="0"/>
                        <a:t>45 mins</a:t>
                      </a:r>
                      <a:endParaRPr lang="en-US" sz="1800" dirty="0"/>
                    </a:p>
                  </a:txBody>
                  <a:tcPr marL="93260" marR="93260" marT="46630" marB="46630"/>
                </a:tc>
                <a:extLst>
                  <a:ext uri="{0D108BD9-81ED-4DB2-BD59-A6C34878D82A}">
                    <a16:rowId xmlns:a16="http://schemas.microsoft.com/office/drawing/2014/main" val="3730545651"/>
                  </a:ext>
                </a:extLst>
              </a:tr>
              <a:tr h="378218">
                <a:tc>
                  <a:txBody>
                    <a:bodyPr/>
                    <a:lstStyle/>
                    <a:p>
                      <a:pPr lvl="0" algn="l">
                        <a:buNone/>
                      </a:pPr>
                      <a:r>
                        <a:rPr lang="en-GB" sz="1800" b="0" i="0" u="none" strike="noStrike" noProof="0" dirty="0">
                          <a:solidFill>
                            <a:srgbClr val="000000"/>
                          </a:solidFill>
                          <a:latin typeface="Calibri"/>
                        </a:rPr>
                        <a:t>02:45 PM to 03:45 PM</a:t>
                      </a:r>
                      <a:endParaRPr lang="en-US" sz="1800" dirty="0"/>
                    </a:p>
                  </a:txBody>
                  <a:tcPr marL="93260" marR="93260" marT="46630" marB="46630"/>
                </a:tc>
                <a:tc>
                  <a:txBody>
                    <a:bodyPr/>
                    <a:lstStyle/>
                    <a:p>
                      <a:pPr lvl="0" algn="l">
                        <a:buNone/>
                      </a:pPr>
                      <a:r>
                        <a:rPr lang="en-GB" sz="1800" b="1" i="0" u="none" strike="noStrike" noProof="0" dirty="0">
                          <a:solidFill>
                            <a:srgbClr val="000000"/>
                          </a:solidFill>
                          <a:latin typeface="Calibri"/>
                        </a:rPr>
                        <a:t>Hands on - Azure Function App</a:t>
                      </a:r>
                      <a:endParaRPr lang="en-US" sz="1800" b="1" dirty="0"/>
                    </a:p>
                  </a:txBody>
                  <a:tcPr marL="93260" marR="93260" marT="46630" marB="46630"/>
                </a:tc>
                <a:tc>
                  <a:txBody>
                    <a:bodyPr/>
                    <a:lstStyle/>
                    <a:p>
                      <a:pPr lvl="0" algn="l">
                        <a:buNone/>
                      </a:pPr>
                      <a:r>
                        <a:rPr lang="en-GB" sz="1800" u="none" strike="noStrike" noProof="0" dirty="0"/>
                        <a:t>1 hour</a:t>
                      </a:r>
                      <a:endParaRPr lang="en-US" sz="1800" dirty="0"/>
                    </a:p>
                  </a:txBody>
                  <a:tcPr marL="93260" marR="93260" marT="46630" marB="46630"/>
                </a:tc>
                <a:extLst>
                  <a:ext uri="{0D108BD9-81ED-4DB2-BD59-A6C34878D82A}">
                    <a16:rowId xmlns:a16="http://schemas.microsoft.com/office/drawing/2014/main" val="2457949470"/>
                  </a:ext>
                </a:extLst>
              </a:tr>
              <a:tr h="378218">
                <a:tc>
                  <a:txBody>
                    <a:bodyPr/>
                    <a:lstStyle/>
                    <a:p>
                      <a:pPr lvl="0" algn="l">
                        <a:buNone/>
                      </a:pPr>
                      <a:r>
                        <a:rPr lang="en-GB" sz="1800" b="0" i="0" u="none" strike="noStrike" noProof="0" dirty="0">
                          <a:solidFill>
                            <a:srgbClr val="000000"/>
                          </a:solidFill>
                          <a:latin typeface="Calibri"/>
                        </a:rPr>
                        <a:t>03:45 PM to 04:00 PM</a:t>
                      </a:r>
                      <a:endParaRPr lang="en-US" sz="1800" dirty="0"/>
                    </a:p>
                  </a:txBody>
                  <a:tcPr marL="93260" marR="93260" marT="46630" marB="46630"/>
                </a:tc>
                <a:tc>
                  <a:txBody>
                    <a:bodyPr/>
                    <a:lstStyle/>
                    <a:p>
                      <a:pPr lvl="0" algn="l">
                        <a:buNone/>
                      </a:pPr>
                      <a:r>
                        <a:rPr lang="en-GB" sz="1800" u="none" strike="noStrike" noProof="0" dirty="0"/>
                        <a:t>Break</a:t>
                      </a:r>
                      <a:endParaRPr lang="en-US" sz="1800" u="none" strike="noStrike" noProof="0" dirty="0"/>
                    </a:p>
                  </a:txBody>
                  <a:tcPr marL="93260" marR="93260" marT="46630" marB="46630"/>
                </a:tc>
                <a:tc>
                  <a:txBody>
                    <a:bodyPr/>
                    <a:lstStyle/>
                    <a:p>
                      <a:pPr lvl="0" algn="l">
                        <a:buNone/>
                      </a:pPr>
                      <a:r>
                        <a:rPr lang="en-GB" sz="1800" u="none" strike="noStrike" noProof="0" dirty="0"/>
                        <a:t>15 mins</a:t>
                      </a:r>
                      <a:endParaRPr lang="en-US" sz="1800"/>
                    </a:p>
                  </a:txBody>
                  <a:tcPr marL="93260" marR="93260" marT="46630" marB="46630"/>
                </a:tc>
                <a:extLst>
                  <a:ext uri="{0D108BD9-81ED-4DB2-BD59-A6C34878D82A}">
                    <a16:rowId xmlns:a16="http://schemas.microsoft.com/office/drawing/2014/main" val="3409121457"/>
                  </a:ext>
                </a:extLst>
              </a:tr>
              <a:tr h="378218">
                <a:tc>
                  <a:txBody>
                    <a:bodyPr/>
                    <a:lstStyle/>
                    <a:p>
                      <a:pPr lvl="0" algn="l">
                        <a:buNone/>
                      </a:pPr>
                      <a:r>
                        <a:rPr lang="en-GB" sz="1800" b="0" i="0" u="none" strike="noStrike" noProof="0" dirty="0">
                          <a:solidFill>
                            <a:srgbClr val="000000"/>
                          </a:solidFill>
                          <a:latin typeface="Calibri"/>
                        </a:rPr>
                        <a:t>04:00 PM to 04:45 PM</a:t>
                      </a:r>
                      <a:endParaRPr lang="en-US" sz="1800" dirty="0"/>
                    </a:p>
                  </a:txBody>
                  <a:tcPr marL="93260" marR="93260" marT="46630" marB="46630"/>
                </a:tc>
                <a:tc>
                  <a:txBody>
                    <a:bodyPr/>
                    <a:lstStyle/>
                    <a:p>
                      <a:pPr lvl="0" algn="l">
                        <a:buNone/>
                      </a:pPr>
                      <a:r>
                        <a:rPr lang="en-GB" sz="1800" u="none" strike="noStrike" noProof="0" dirty="0"/>
                        <a:t>Introduction to Containers</a:t>
                      </a:r>
                    </a:p>
                  </a:txBody>
                  <a:tcPr marL="93260" marR="93260" marT="46630" marB="46630"/>
                </a:tc>
                <a:tc>
                  <a:txBody>
                    <a:bodyPr/>
                    <a:lstStyle/>
                    <a:p>
                      <a:pPr lvl="0" algn="l">
                        <a:buNone/>
                      </a:pPr>
                      <a:r>
                        <a:rPr lang="en-GB" sz="1800" u="none" strike="noStrike" noProof="0" dirty="0"/>
                        <a:t>45 mins</a:t>
                      </a:r>
                      <a:endParaRPr lang="en-US" sz="1800" dirty="0"/>
                    </a:p>
                  </a:txBody>
                  <a:tcPr marL="93260" marR="93260" marT="46630" marB="46630"/>
                </a:tc>
                <a:extLst>
                  <a:ext uri="{0D108BD9-81ED-4DB2-BD59-A6C34878D82A}">
                    <a16:rowId xmlns:a16="http://schemas.microsoft.com/office/drawing/2014/main" val="1465942187"/>
                  </a:ext>
                </a:extLst>
              </a:tr>
              <a:tr h="378218">
                <a:tc>
                  <a:txBody>
                    <a:bodyPr/>
                    <a:lstStyle/>
                    <a:p>
                      <a:pPr lvl="0" algn="l">
                        <a:buNone/>
                      </a:pPr>
                      <a:r>
                        <a:rPr lang="en-GB" sz="1800" b="0" i="0" u="none" strike="noStrike" noProof="0" dirty="0">
                          <a:solidFill>
                            <a:srgbClr val="000000"/>
                          </a:solidFill>
                          <a:latin typeface="Calibri"/>
                        </a:rPr>
                        <a:t>04:45 PM to 05:30 PM</a:t>
                      </a:r>
                      <a:endParaRPr lang="en-US" sz="1800" dirty="0"/>
                    </a:p>
                  </a:txBody>
                  <a:tcPr marL="93260" marR="93260" marT="46630" marB="46630"/>
                </a:tc>
                <a:tc>
                  <a:txBody>
                    <a:bodyPr/>
                    <a:lstStyle/>
                    <a:p>
                      <a:pPr lvl="0" algn="l">
                        <a:buNone/>
                      </a:pPr>
                      <a:r>
                        <a:rPr lang="en-GB" sz="1800" b="1" i="0" u="none" strike="noStrike" noProof="0" dirty="0">
                          <a:solidFill>
                            <a:srgbClr val="000000"/>
                          </a:solidFill>
                          <a:latin typeface="Calibri"/>
                        </a:rPr>
                        <a:t>Hands On - Managing an ASP.Net Core WebAPI via Container instances</a:t>
                      </a:r>
                      <a:endParaRPr lang="en-US" sz="1800" b="1" dirty="0"/>
                    </a:p>
                  </a:txBody>
                  <a:tcPr marL="93260" marR="93260" marT="46630" marB="46630"/>
                </a:tc>
                <a:tc>
                  <a:txBody>
                    <a:bodyPr/>
                    <a:lstStyle/>
                    <a:p>
                      <a:pPr lvl="0" algn="l">
                        <a:buNone/>
                      </a:pPr>
                      <a:r>
                        <a:rPr lang="en-GB" sz="1800" u="none" strike="noStrike" noProof="0" dirty="0"/>
                        <a:t>45mins</a:t>
                      </a:r>
                      <a:endParaRPr lang="en-US" sz="1800" dirty="0"/>
                    </a:p>
                  </a:txBody>
                  <a:tcPr marL="93260" marR="93260" marT="46630" marB="46630"/>
                </a:tc>
                <a:extLst>
                  <a:ext uri="{0D108BD9-81ED-4DB2-BD59-A6C34878D82A}">
                    <a16:rowId xmlns:a16="http://schemas.microsoft.com/office/drawing/2014/main" val="1159062027"/>
                  </a:ext>
                </a:extLst>
              </a:tr>
            </a:tbl>
          </a:graphicData>
        </a:graphic>
      </p:graphicFrame>
    </p:spTree>
    <p:extLst>
      <p:ext uri="{BB962C8B-B14F-4D97-AF65-F5344CB8AC3E}">
        <p14:creationId xmlns:p14="http://schemas.microsoft.com/office/powerpoint/2010/main" val="91411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0328" y="233363"/>
            <a:ext cx="10844110" cy="762000"/>
          </a:xfrm>
          <a:prstGeom prst="rect">
            <a:avLst/>
          </a:prstGeom>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 (</a:t>
            </a:r>
            <a:r>
              <a:rPr lang="en-US" dirty="0" err="1"/>
              <a:t>a.k.a</a:t>
            </a:r>
            <a:r>
              <a:rPr lang="en-US" dirty="0"/>
              <a:t> Cloud Models) </a:t>
            </a:r>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Cloud Services </a:t>
            </a:r>
            <a:r>
              <a:rPr lang="en-US" i="1" dirty="0">
                <a:solidFill>
                  <a:srgbClr val="002060"/>
                </a:solidFill>
              </a:rPr>
              <a:t>being hungry!</a:t>
            </a:r>
          </a:p>
        </p:txBody>
      </p:sp>
      <p:grpSp>
        <p:nvGrpSpPr>
          <p:cNvPr id="94" name="Group 93"/>
          <p:cNvGrpSpPr/>
          <p:nvPr/>
        </p:nvGrpSpPr>
        <p:grpSpPr>
          <a:xfrm>
            <a:off x="185671" y="1168337"/>
            <a:ext cx="2543319" cy="5275788"/>
            <a:chOff x="840090" y="1698693"/>
            <a:chExt cx="2252576"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Premises</a:t>
              </a:r>
            </a:p>
            <a:p>
              <a:pPr marL="0" lvl="1" algn="ctr" defTabSz="1492194">
                <a:defRPr/>
              </a:pPr>
              <a:r>
                <a:rPr lang="en-US" sz="2448" dirty="0">
                  <a:solidFill>
                    <a:srgbClr val="002060"/>
                  </a:solidFill>
                  <a:latin typeface="Segoe UI"/>
                  <a:ea typeface="Kozuka Gothic Pro R" pitchFamily="34" charset="-128"/>
                </a:rPr>
                <a:t>Made at home</a:t>
              </a: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Toppings</a:t>
              </a: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Tomato Sauce</a:t>
              </a: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Cheese</a:t>
              </a: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Fire</a:t>
              </a: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Oven</a:t>
              </a: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Pizza Dough</a:t>
              </a: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Soda</a:t>
              </a: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Dining Table</a:t>
              </a: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Electricity/Gas</a:t>
              </a:r>
            </a:p>
          </p:txBody>
        </p:sp>
        <p:sp>
          <p:nvSpPr>
            <p:cNvPr id="105" name="Left Brace 104"/>
            <p:cNvSpPr/>
            <p:nvPr/>
          </p:nvSpPr>
          <p:spPr>
            <a:xfrm>
              <a:off x="1141135"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40090"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a:solidFill>
                    <a:srgbClr val="002060"/>
                  </a:solidFill>
                  <a:latin typeface="Segoe UI"/>
                  <a:ea typeface="Kozuka Gothic Pro R" pitchFamily="34" charset="-128"/>
                </a:rPr>
                <a:t>Take and Bake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Topping</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Tomato Sauce</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Cheese</a:t>
              </a: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Pizza Dough</a:t>
              </a: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Soda</a:t>
              </a: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dirty="0">
                  <a:latin typeface="Segoe UI"/>
                  <a:ea typeface="Segoe UI" pitchFamily="34" charset="0"/>
                  <a:cs typeface="Segoe UI" pitchFamily="34" charset="0"/>
                </a:rPr>
                <a:t>Dining Table</a:t>
              </a:r>
            </a:p>
            <a:p>
              <a:pPr algn="ctr" defTabSz="1492316">
                <a:defRPr/>
              </a:pPr>
              <a:endParaRPr lang="en-US" sz="1904" kern="0" dirty="0">
                <a:latin typeface="Segoe UI"/>
                <a:ea typeface="Segoe UI" pitchFamily="34" charset="0"/>
                <a:cs typeface="Segoe UI" pitchFamily="34" charset="0"/>
              </a:endParaRP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a:solidFill>
                    <a:srgbClr val="002060"/>
                  </a:solidFill>
                  <a:latin typeface="Segoe UI"/>
                  <a:ea typeface="Kozuka Gothic Pro R" pitchFamily="34" charset="-128"/>
                </a:rPr>
                <a:t>Pizza delivered</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Topping</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Tomato Sauce</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Cheese</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Pizza Dough</a:t>
              </a: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Dinning Table</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Soda</a:t>
              </a: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SaaS</a:t>
              </a:r>
            </a:p>
            <a:p>
              <a:pPr marL="0" lvl="1" algn="ctr" defTabSz="1492194">
                <a:defRPr/>
              </a:pPr>
              <a:r>
                <a:rPr lang="en-US" sz="2448" dirty="0">
                  <a:solidFill>
                    <a:srgbClr val="002060"/>
                  </a:solidFill>
                  <a:latin typeface="Segoe UI"/>
                  <a:ea typeface="Kozuka Gothic Pro R" pitchFamily="34" charset="-128"/>
                </a:rPr>
                <a:t>Dine out</a:t>
              </a: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Topping</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Tomato Sauce</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Cheese</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Pizza Dough</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Dinning Table</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Soda</a:t>
              </a: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3.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23050</TotalTime>
  <Words>2842</Words>
  <Application>Microsoft Macintosh PowerPoint</Application>
  <PresentationFormat>Custom</PresentationFormat>
  <Paragraphs>528</Paragraphs>
  <Slides>25</Slides>
  <Notes>18</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25</vt:i4>
      </vt:variant>
    </vt:vector>
  </HeadingPairs>
  <TitlesOfParts>
    <vt:vector size="55" baseType="lpstr">
      <vt:lpstr>Arial Unicode MS</vt:lpstr>
      <vt:lpstr>MS PGothic</vt:lpstr>
      <vt:lpstr>MS PGothic</vt:lpstr>
      <vt:lpstr>Arial</vt:lpstr>
      <vt:lpstr>Calibri</vt:lpstr>
      <vt:lpstr>Consolas</vt:lpstr>
      <vt:lpstr>Kozuka Gothic Pro R</vt:lpstr>
      <vt:lpstr>Rockwell</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Introducing Microsoft Azure</vt:lpstr>
      <vt:lpstr>PowerPoint Presentation</vt:lpstr>
      <vt:lpstr>Agenda.</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Abhishek Gupta</cp:lastModifiedBy>
  <cp:revision>793</cp:revision>
  <cp:lastPrinted>2015-09-21T17:22:28Z</cp:lastPrinted>
  <dcterms:created xsi:type="dcterms:W3CDTF">2014-06-10T19:28:25Z</dcterms:created>
  <dcterms:modified xsi:type="dcterms:W3CDTF">2018-09-27T18:09:33Z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